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0" r:id="rId3"/>
    <p:sldId id="311" r:id="rId4"/>
    <p:sldId id="312" r:id="rId5"/>
    <p:sldId id="313" r:id="rId6"/>
    <p:sldId id="258" r:id="rId7"/>
    <p:sldId id="259" r:id="rId8"/>
    <p:sldId id="260" r:id="rId9"/>
    <p:sldId id="262" r:id="rId10"/>
    <p:sldId id="261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6" r:id="rId52"/>
    <p:sldId id="377" r:id="rId53"/>
    <p:sldId id="378" r:id="rId54"/>
    <p:sldId id="379" r:id="rId55"/>
    <p:sldId id="380" r:id="rId56"/>
    <p:sldId id="381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391" r:id="rId67"/>
    <p:sldId id="392" r:id="rId68"/>
    <p:sldId id="393" r:id="rId69"/>
    <p:sldId id="394" r:id="rId70"/>
    <p:sldId id="395" r:id="rId71"/>
    <p:sldId id="39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74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671D0-2BDB-45AF-A851-D661F6D3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E451CD-2A5A-4E46-AFCE-79644189A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91DB95-3757-4C7E-9F81-5F60BF05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4EC4B4-1367-4D8E-98C3-AEEF9601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6ED29-C873-4543-B7E1-E79BD42C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4F6BC-9C7D-44E3-8FB3-A5D3FEC5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DFA137-9E72-4D4E-9A9B-9B642B1F5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D56E9F-9208-4121-85E1-3069D24C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443664-6186-48C2-95DF-9567CE3B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714A1-E3E5-42B3-B82F-97C26E3C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3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496B09-4BEB-4AD3-BCC9-B01888D24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B18123-2CC5-4AFC-90FD-68FBE07BE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13529F-3052-4090-BDE7-86EAB319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C83CC-6A2F-4599-A82B-3AA20D97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489EC-BA6C-4295-ADF3-CF230364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2B7CF-4E40-4185-8260-B4FC838A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145DE7-F6E6-4997-8029-9B80694E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606A06-4FF1-422C-8D52-F4C6F4EC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736CE-F5D0-4002-ADD5-399C6291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AE779-A848-4796-9479-123BA3A5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7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42B49-AEBD-4573-84CE-134E86D1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3F6D9-0132-470C-8C1F-99E53343B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877F16-A63D-45E3-9E07-B99763F7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784523-6B3B-4688-A33F-31D12B50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A97AF9-930F-44FA-AE70-F46166F2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1B7ED-3B4D-4CF3-9AF8-DCFA7945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C7095C-D1F3-448E-A163-D81123590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60A3BF-C8DE-4139-AE13-92B32F003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B7D209-7CF1-481D-A144-80767B40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B842DF-EF65-4F50-B173-AF577714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7E9F67-8E18-48D2-8851-11289DBE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9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13AA4-4B3E-47CC-84F7-84A4A912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6C2EB5-78BA-457C-B172-19C0A1917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30350A-7A80-410B-9621-CD2213744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4978DF-27EF-44A3-8C76-B3143C030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C3C9DE-74D8-4AC4-BC28-30DCC1292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58EBA5-17CA-4BCA-98D6-C529D9EE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42B907-DAD8-46DF-965D-0B85D9D6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7FE150-31C6-4D57-9A40-2BEEDE2D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DD412-A49B-4A60-BDA9-4DE98A6E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332180-815A-4A37-B56E-259D59B7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52E8DE-1155-454F-BB6A-7FB7A49FF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6F4679-CA96-4CE4-872E-B105DE6E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E88BB0-CD50-48ED-8CDC-08B1E4C2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A81452-4D20-4FB6-84E4-00211261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58415-FB42-4A51-9C33-5FC3C862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80E52-EBD8-4698-BC00-B913EC32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0B661-234C-4994-93A0-D2B9787F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EC5A4-924A-4780-B408-DFCD1F4C3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EEA3B6-18B1-4F03-81C0-729F3C08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8AFA4F-041E-4869-8D5B-C232A4DE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F7C73E-5593-4555-81D8-EE7DEC17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6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BDD2B-B107-4E97-B23F-240320E0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284E83-FF34-4A04-ACA2-5913DC0EF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989CA-DA16-41CF-9FD1-E3548A24A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33ABB5-76C9-422A-B6D3-931B70C9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AECAB4-441B-4BA1-9EB9-CE05AF6B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852E05-DB3B-4B02-9658-B1682F2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9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0249F-5E6F-435B-8BA6-2A771585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24CB9-05D5-4CEB-A431-24500E1B2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934E13-6B72-4799-A173-50AE9991F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E1671-358D-4BAB-9EB2-DC8D65251B8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D8DB70-5BC0-49E9-831B-FA9902663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CAF82-71F2-4F04-AEC5-AD970EB35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B7B41-7122-497A-A583-FEDA91463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4166"/>
            <a:ext cx="9144000" cy="3034834"/>
          </a:xfrm>
        </p:spPr>
        <p:txBody>
          <a:bodyPr>
            <a:normAutofit/>
          </a:bodyPr>
          <a:lstStyle/>
          <a:p>
            <a:r>
              <a:rPr lang="ru-RU" b="1" dirty="0"/>
              <a:t>Использование методов глубокого обучения в анализе временных рядов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5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Подходы к временным рядам DL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/>
            <a:r>
              <a:rPr lang="ru-RU" sz="2000" i="1" dirty="0"/>
              <a:t>Примечание</a:t>
            </a:r>
            <a:endParaRPr lang="ru-RU" sz="2000" dirty="0"/>
          </a:p>
          <a:p>
            <a:pPr lvl="1"/>
            <a:r>
              <a:rPr lang="ru-RU" sz="2000" dirty="0"/>
              <a:t>Другой популярный подход - «многие к одному», но его можно рассматривать как частный случай «многие ко многим».</a:t>
            </a:r>
          </a:p>
          <a:p>
            <a:pPr lvl="1"/>
            <a:r>
              <a:rPr lang="ru-RU" sz="2000" dirty="0"/>
              <a:t>Пример сети </a:t>
            </a:r>
            <a:r>
              <a:rPr lang="ru-RU" sz="2000" dirty="0" err="1"/>
              <a:t>rnn</a:t>
            </a:r>
            <a:r>
              <a:rPr lang="ru-RU" sz="2000" dirty="0"/>
              <a:t> кодировщика-декодера.</a:t>
            </a:r>
          </a:p>
          <a:p>
            <a:pPr lvl="1"/>
            <a:r>
              <a:rPr lang="ru-RU" sz="2000" dirty="0"/>
              <a:t>Здесь ℎ обозначает скрытое (или латентное, встраиваемое) пространство любого фиксированного измерения.</a:t>
            </a:r>
          </a:p>
          <a:p>
            <a:pPr lvl="1"/>
            <a:r>
              <a:rPr lang="ru-RU" sz="2000" dirty="0"/>
              <a:t>Смысл этого пространства - извлечение признаков (т. Е. Обобщение некоторой значимой информации всей исходной последовательности).</a:t>
            </a:r>
          </a:p>
          <a:p>
            <a:pPr lvl="1"/>
            <a:r>
              <a:rPr lang="ru-RU" sz="2000" dirty="0"/>
              <a:t>Обычно типы кодировщика и декодера могут быть разными.</a:t>
            </a:r>
          </a:p>
          <a:p>
            <a:r>
              <a:rPr lang="ru-RU" sz="2000" dirty="0"/>
              <a:t>Например, кодер CNN и декодер RNN могут быть объединены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848" y="2936815"/>
            <a:ext cx="2421607" cy="3670418"/>
          </a:xfrm>
          <a:prstGeom prst="rect">
            <a:avLst/>
          </a:prstGeom>
        </p:spPr>
      </p:pic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528" y="4253444"/>
            <a:ext cx="5773855" cy="219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Полносвязная</a:t>
            </a:r>
            <a:r>
              <a:rPr lang="ru-RU" b="1" dirty="0" smtClean="0"/>
              <a:t> сеть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b="1" dirty="0" err="1" smtClean="0"/>
              <a:t>Полностью</a:t>
            </a:r>
            <a:r>
              <a:rPr lang="en-US" sz="2000" b="1" dirty="0" smtClean="0"/>
              <a:t> </a:t>
            </a:r>
            <a:r>
              <a:rPr lang="ru-RU" sz="2000" b="1" dirty="0" smtClean="0"/>
              <a:t>связанная</a:t>
            </a:r>
            <a:r>
              <a:rPr lang="en-US" sz="2000" b="1" dirty="0" smtClean="0"/>
              <a:t> </a:t>
            </a:r>
            <a:r>
              <a:rPr lang="en-US" sz="2000" b="1" dirty="0"/>
              <a:t>сеть</a:t>
            </a:r>
            <a:r>
              <a:rPr lang="en-US" sz="2000" dirty="0"/>
              <a:t> </a:t>
            </a:r>
            <a:r>
              <a:rPr lang="en-US" sz="2000" dirty="0" smtClean="0"/>
              <a:t>подход </a:t>
            </a:r>
            <a:r>
              <a:rPr lang="en-US" sz="2000" dirty="0"/>
              <a:t>не пользуется популярностью в анализе временных рядов из-за нескольких </a:t>
            </a:r>
            <a:r>
              <a:rPr lang="en-US" sz="2000" b="1" dirty="0"/>
              <a:t>недостатки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lvl="0"/>
            <a:r>
              <a:rPr lang="ru-RU" sz="2000" u="sng" dirty="0"/>
              <a:t>Отсутствие учета связности между сегментами</a:t>
            </a:r>
            <a:r>
              <a:rPr lang="ru-RU" sz="2000" dirty="0"/>
              <a:t>  </a:t>
            </a:r>
            <a:r>
              <a:rPr lang="ru-RU" sz="2000" dirty="0" smtClean="0"/>
              <a:t>- </a:t>
            </a:r>
            <a:r>
              <a:rPr lang="ru-RU" sz="2000" dirty="0"/>
              <a:t>сети MLP не </a:t>
            </a:r>
            <a:r>
              <a:rPr lang="ru-RU" sz="2000" dirty="0" smtClean="0"/>
              <a:t>учитывают </a:t>
            </a:r>
            <a:r>
              <a:rPr lang="ru-RU" sz="2000" dirty="0"/>
              <a:t>подобие и </a:t>
            </a:r>
            <a:r>
              <a:rPr lang="ru-RU" sz="2000" dirty="0" smtClean="0"/>
              <a:t>связь поведения </a:t>
            </a:r>
            <a:r>
              <a:rPr lang="ru-RU" sz="2000" dirty="0"/>
              <a:t>последовательных входных данных (например, в скрытом состоянии RNN реализована «память» функций последовательных сегментов). </a:t>
            </a:r>
            <a:endParaRPr lang="ru-RU" sz="2000" dirty="0" smtClean="0"/>
          </a:p>
          <a:p>
            <a:pPr lvl="0"/>
            <a:r>
              <a:rPr lang="ru-RU" sz="2000" u="sng" dirty="0" smtClean="0"/>
              <a:t>Отсутствие учета казуальности – </a:t>
            </a:r>
            <a:r>
              <a:rPr lang="ru-RU" sz="2000" dirty="0" err="1" smtClean="0"/>
              <a:t>полносвязная</a:t>
            </a:r>
            <a:r>
              <a:rPr lang="ru-RU" sz="2000" dirty="0" smtClean="0"/>
              <a:t> сеть </a:t>
            </a:r>
            <a:r>
              <a:rPr lang="ru-RU" sz="2000" dirty="0" err="1" smtClean="0"/>
              <a:t>ненаправлена</a:t>
            </a:r>
            <a:endParaRPr lang="ru-RU" sz="2000" dirty="0" smtClean="0"/>
          </a:p>
          <a:p>
            <a:pPr lvl="0"/>
            <a:r>
              <a:rPr lang="ru-RU" sz="2000" u="sng" dirty="0" smtClean="0"/>
              <a:t>Огромное </a:t>
            </a:r>
            <a:r>
              <a:rPr lang="ru-RU" sz="2000" u="sng" dirty="0"/>
              <a:t>количество параметров </a:t>
            </a:r>
            <a:r>
              <a:rPr lang="ru-RU" sz="2000" dirty="0"/>
              <a:t> (из-за отсутствия повторного использования весов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как </a:t>
            </a:r>
            <a:r>
              <a:rPr lang="ru-RU" sz="2000" dirty="0"/>
              <a:t>в </a:t>
            </a:r>
            <a:r>
              <a:rPr lang="ru-RU" sz="2000" dirty="0" err="1"/>
              <a:t>cnn</a:t>
            </a:r>
            <a:r>
              <a:rPr lang="ru-RU" sz="2000" dirty="0"/>
              <a:t> или </a:t>
            </a:r>
            <a:r>
              <a:rPr lang="ru-RU" sz="2000" dirty="0" err="1"/>
              <a:t>rnn</a:t>
            </a:r>
            <a:r>
              <a:rPr lang="ru-RU" sz="2000" dirty="0"/>
              <a:t>).</a:t>
            </a:r>
          </a:p>
          <a:p>
            <a:pPr lvl="0"/>
            <a:r>
              <a:rPr lang="ru-RU" sz="2000" i="1" dirty="0"/>
              <a:t>Примечание</a:t>
            </a:r>
            <a:endParaRPr lang="ru-RU" sz="2000" dirty="0"/>
          </a:p>
          <a:p>
            <a:pPr lvl="1"/>
            <a:r>
              <a:rPr lang="ru-RU" sz="2000" dirty="0"/>
              <a:t>Этот недостаток преодолевается с помощью архитектуры </a:t>
            </a:r>
            <a:r>
              <a:rPr lang="ru-RU" sz="2000" dirty="0" err="1"/>
              <a:t>трансформеров</a:t>
            </a:r>
            <a:r>
              <a:rPr lang="ru-RU" sz="2000" dirty="0"/>
              <a:t> (архитектура, основанная на </a:t>
            </a:r>
            <a:r>
              <a:rPr lang="ru-RU" sz="2000" dirty="0" smtClean="0"/>
              <a:t>внимании или миксере и на </a:t>
            </a:r>
            <a:r>
              <a:rPr lang="ru-RU" sz="2000" dirty="0" err="1"/>
              <a:t>полносвязных</a:t>
            </a:r>
            <a:r>
              <a:rPr lang="ru-RU" sz="2000" dirty="0"/>
              <a:t> сетях).</a:t>
            </a:r>
          </a:p>
          <a:p>
            <a:pPr algn="l" rtl="0"/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194" name="Picture 2" descr="Fully Connected vs Convolutional Neural Networks | by Pooja Mahajan | The  Startup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36" y="4546487"/>
            <a:ext cx="3068116" cy="213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39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полносвязная</a:t>
            </a:r>
            <a:r>
              <a:rPr lang="ru-RU" b="1" dirty="0" smtClean="0"/>
              <a:t> сеть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dirty="0"/>
              <a:t>Подход </a:t>
            </a:r>
            <a:r>
              <a:rPr lang="ru-RU" sz="2000" b="1" dirty="0" err="1"/>
              <a:t>Force-back</a:t>
            </a:r>
            <a:r>
              <a:rPr lang="ru-RU" sz="2000" b="1" dirty="0"/>
              <a:t> FCN</a:t>
            </a:r>
            <a:r>
              <a:rPr lang="ru-RU" sz="2000" dirty="0"/>
              <a:t> предполагает, </a:t>
            </a:r>
            <a:r>
              <a:rPr lang="ru-RU" sz="2000" dirty="0" smtClean="0"/>
              <a:t>что для каждого сегмента </a:t>
            </a:r>
            <a:r>
              <a:rPr lang="ru-RU" sz="2000" dirty="0"/>
              <a:t>должны быть </a:t>
            </a:r>
            <a:r>
              <a:rPr lang="ru-RU" sz="2000" dirty="0" smtClean="0"/>
              <a:t>предсказаны как следующие, так </a:t>
            </a:r>
            <a:r>
              <a:rPr lang="ru-RU" sz="2000" dirty="0"/>
              <a:t>и предыдущие </a:t>
            </a:r>
            <a:r>
              <a:rPr lang="ru-RU" sz="2000" dirty="0" smtClean="0"/>
              <a:t>значения.</a:t>
            </a:r>
            <a:r>
              <a:rPr lang="ru-RU" sz="2000" dirty="0"/>
              <a:t> Например, обратное прогнозирование может использоваться для вычисления ошибок и </a:t>
            </a:r>
            <a:r>
              <a:rPr lang="ru-RU" sz="2000" dirty="0" smtClean="0"/>
              <a:t>их уменьшения.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Сеть N-BEATS предлагает использовать стек </a:t>
            </a:r>
            <a:r>
              <a:rPr lang="ru-RU" sz="2000" dirty="0" smtClean="0"/>
              <a:t>сетей FCN</a:t>
            </a:r>
            <a:r>
              <a:rPr lang="en-US" sz="2000" dirty="0" smtClean="0"/>
              <a:t>N</a:t>
            </a:r>
            <a:r>
              <a:rPr lang="ru-RU" sz="2000" dirty="0" smtClean="0"/>
              <a:t>, </a:t>
            </a:r>
            <a:r>
              <a:rPr lang="ru-RU" sz="2000" dirty="0"/>
              <a:t>каждая из которых прогнозирует результат на основе ошибки предыдущей.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Пример </a:t>
            </a:r>
            <a:r>
              <a:rPr lang="ru-RU" sz="2000" b="1" dirty="0" err="1" smtClean="0"/>
              <a:t>Полносвязная</a:t>
            </a:r>
            <a:r>
              <a:rPr lang="ru-RU" sz="2000" b="1" dirty="0" smtClean="0"/>
              <a:t> </a:t>
            </a:r>
            <a:r>
              <a:rPr lang="ru-RU" sz="2000" b="1" dirty="0"/>
              <a:t>сеть N-BEATS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Идея  </a:t>
            </a:r>
            <a:r>
              <a:rPr lang="ru-RU" sz="2000" b="1" dirty="0"/>
              <a:t>N-BEATS</a:t>
            </a:r>
            <a:r>
              <a:rPr lang="ru-RU" sz="2000" dirty="0"/>
              <a:t>  заключается в следующем:</a:t>
            </a:r>
          </a:p>
          <a:p>
            <a:pPr lvl="0">
              <a:spcBef>
                <a:spcPts val="0"/>
              </a:spcBef>
            </a:pPr>
            <a:r>
              <a:rPr lang="ru-RU" sz="2000" b="1" dirty="0"/>
              <a:t>1 блок</a:t>
            </a:r>
            <a:r>
              <a:rPr lang="ru-RU" sz="2000" dirty="0"/>
              <a:t> -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сделать прогноз силы и назад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(</a:t>
            </a:r>
            <a:r>
              <a:rPr lang="ru-RU" sz="2000" dirty="0"/>
              <a:t>в выборке в обратном направлении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и </a:t>
            </a:r>
            <a:r>
              <a:rPr lang="ru-RU" sz="2000" dirty="0"/>
              <a:t>вне выборки в прямом направлении)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вычислить ошибку обратного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предсказания</a:t>
            </a:r>
            <a:r>
              <a:rPr lang="ru-RU" sz="2000" dirty="0"/>
              <a:t>.</a:t>
            </a:r>
          </a:p>
          <a:p>
            <a:pPr lvl="0">
              <a:spcBef>
                <a:spcPts val="0"/>
              </a:spcBef>
            </a:pPr>
            <a:r>
              <a:rPr lang="ru-RU" sz="2000" b="1" dirty="0"/>
              <a:t>2 блок</a:t>
            </a:r>
            <a:r>
              <a:rPr lang="ru-RU" sz="2000" dirty="0"/>
              <a:t> -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сделать прогноз ошибки в </a:t>
            </a:r>
            <a:r>
              <a:rPr lang="ru-RU" sz="2000" dirty="0" smtClean="0"/>
              <a:t>обратном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направлении</a:t>
            </a:r>
            <a:r>
              <a:rPr lang="en-US" sz="2000" dirty="0" smtClean="0"/>
              <a:t> </a:t>
            </a:r>
            <a:r>
              <a:rPr lang="ru-RU" sz="2000" dirty="0" smtClean="0"/>
              <a:t>и правильный </a:t>
            </a:r>
            <a:r>
              <a:rPr lang="ru-RU" sz="2000" dirty="0"/>
              <a:t>прогноз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вперед </a:t>
            </a:r>
            <a:r>
              <a:rPr lang="ru-RU" sz="2000" dirty="0"/>
              <a:t>(сделанный из блока 1).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вычислить ошибку предсказания </a:t>
            </a:r>
            <a:endParaRPr lang="ru-RU" sz="2000" dirty="0" smtClean="0"/>
          </a:p>
          <a:p>
            <a:pPr lvl="0">
              <a:spcBef>
                <a:spcPts val="0"/>
              </a:spcBef>
            </a:pPr>
            <a:r>
              <a:rPr lang="ru-RU" sz="2000" dirty="0" smtClean="0"/>
              <a:t>повторить этап 2 и уточнить прогноз</a:t>
            </a:r>
            <a:br>
              <a:rPr lang="ru-RU" sz="2000" dirty="0" smtClean="0"/>
            </a:br>
            <a:r>
              <a:rPr lang="ru-RU" sz="2000" dirty="0" smtClean="0"/>
              <a:t> вне выборки.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817" y="2506587"/>
            <a:ext cx="5539539" cy="36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3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FCNN </a:t>
            </a:r>
            <a:r>
              <a:rPr lang="ru-RU" b="1" dirty="0"/>
              <a:t>Сеть нелинейной авторегрессии </a:t>
            </a:r>
            <a:r>
              <a:rPr lang="en-US" b="1" dirty="0" smtClean="0"/>
              <a:t>(NAR)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/>
            <a:r>
              <a:rPr lang="ru-RU" sz="2000" u="sng" dirty="0"/>
              <a:t>Другой подход </a:t>
            </a:r>
            <a:r>
              <a:rPr lang="ru-RU" sz="2000" u="sng" dirty="0" smtClean="0"/>
              <a:t>FCN</a:t>
            </a:r>
            <a:r>
              <a:rPr lang="en-US" sz="2000" u="sng" dirty="0" smtClean="0"/>
              <a:t>N</a:t>
            </a:r>
            <a:r>
              <a:rPr lang="ru-RU" sz="2000" u="sng" dirty="0" smtClean="0"/>
              <a:t> </a:t>
            </a:r>
            <a:r>
              <a:rPr lang="ru-RU" sz="2000" u="sng" dirty="0"/>
              <a:t>использует каждый прогнозируемый выход (или набор выходных данных) как часть входных данных.</a:t>
            </a:r>
            <a:endParaRPr lang="ru-RU" sz="2000" dirty="0"/>
          </a:p>
          <a:p>
            <a:pPr lvl="0"/>
            <a:r>
              <a:rPr lang="ru-RU" sz="2000" dirty="0"/>
              <a:t>В этом случае «</a:t>
            </a:r>
            <a:r>
              <a:rPr lang="ru-RU" sz="2000" dirty="0" err="1"/>
              <a:t>псевдорекуррентное</a:t>
            </a:r>
            <a:r>
              <a:rPr lang="ru-RU" sz="2000" dirty="0"/>
              <a:t> соединение» может быть реализовано посредством обратной связи.</a:t>
            </a:r>
          </a:p>
          <a:p>
            <a:pPr lvl="0"/>
            <a:r>
              <a:rPr lang="ru-RU" sz="2000" dirty="0"/>
              <a:t>Эти сети воплощают идею нелинейной модели авторегрессии (или  </a:t>
            </a:r>
            <a:r>
              <a:rPr lang="ru-RU" sz="2000" b="1" dirty="0"/>
              <a:t>нелинейной сети авторегрессии, NAR</a:t>
            </a:r>
            <a:r>
              <a:rPr lang="ru-RU" sz="2000" dirty="0"/>
              <a:t> ), где веса являются параметрами авторегрессии.</a:t>
            </a:r>
          </a:p>
          <a:p>
            <a:pPr lvl="0"/>
            <a:r>
              <a:rPr lang="ru-RU" sz="2000" dirty="0"/>
              <a:t>Пример нелинейной </a:t>
            </a:r>
            <a:r>
              <a:rPr lang="ru-RU" sz="2000" dirty="0" err="1"/>
              <a:t>авторегрессионной</a:t>
            </a:r>
            <a:r>
              <a:rPr lang="ru-RU" sz="2000" dirty="0"/>
              <a:t> сети.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000" y="3285223"/>
            <a:ext cx="7353521" cy="336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1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 smtClean="0"/>
              <a:t>FCNN </a:t>
            </a:r>
            <a:r>
              <a:rPr lang="ru-RU" b="1" dirty="0" smtClean="0"/>
              <a:t>Сеть нелинейной авторегрессии </a:t>
            </a:r>
            <a:r>
              <a:rPr lang="en-US" b="1" dirty="0" smtClean="0"/>
              <a:t>(NAR)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ru-RU" sz="2000" dirty="0"/>
              <a:t>Если в нелинейной авторегрессии, помимо повторного использования прогнозов в качестве входных данных, используются другие данные, подход можно назвать сетью нелинейной авторегрессии с экзогенными факторами (NARX).</a:t>
            </a:r>
          </a:p>
          <a:p>
            <a:r>
              <a:rPr lang="ru-RU" sz="2000" dirty="0"/>
              <a:t>Подходы NAR и NARX сегодня не популярны из-за низкой устойчивости к проблемам вывода (выбросы, градиентный взрыв и т. Д.).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089" y="2430875"/>
            <a:ext cx="4700036" cy="40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0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Самый популярный подход в применении нейронных сетей к временным </a:t>
                </a:r>
                <a:r>
                  <a:rPr lang="en-US" sz="2000" dirty="0" err="1" smtClean="0"/>
                  <a:t>рядам</a:t>
                </a:r>
                <a:r>
                  <a:rPr lang="en-US" sz="2000" dirty="0" smtClean="0"/>
                  <a:t> </a:t>
                </a:r>
                <a:r>
                  <a:rPr lang="ru-RU" sz="2000" dirty="0" smtClean="0"/>
                  <a:t>для задач классификации </a:t>
                </a:r>
                <a:r>
                  <a:rPr lang="en-US" sz="2000" dirty="0" smtClean="0"/>
                  <a:t>- ​​это сверточные сети.</a:t>
                </a:r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 </a:t>
                </a:r>
                <a:r>
                  <a:rPr lang="en-US" sz="2000" dirty="0"/>
                  <a:t>Во многих случаях необходима только одномерная свертка (из-за одномерного представления временных рядов). </a:t>
                </a:r>
                <a:endParaRPr lang="en-US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В </a:t>
                </a:r>
                <a:r>
                  <a:rPr lang="en-US" sz="2000" dirty="0"/>
                  <a:t>1d свертку можно описать как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- матрица весов,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,...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это размер ядра.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𝑙𝑎𝑔</m:t>
                        </m:r>
                      </m:sub>
                    </m:sSub>
                  </m:oMath>
                </a14:m>
                <a:r>
                  <a:rPr lang="en-US" sz="2000" dirty="0"/>
                  <a:t> это так называемая матрица свертки или запаздывания входных данных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размер ввода,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/>
                  <a:t>Пример 1-мерной свертки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  <a:blipFill>
                <a:blip r:embed="rId2"/>
                <a:stretch>
                  <a:fillRect l="-482" t="-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12" y="5229225"/>
            <a:ext cx="4219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</a:t>
            </a:r>
            <a:endParaRPr lang="ru-RU" dirty="0"/>
          </a:p>
        </p:txBody>
      </p:sp>
      <p:pic>
        <p:nvPicPr>
          <p:cNvPr id="2050" name="Picture 2" descr="Simple 1D convolutional neural network (CNN) architecture with two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1442448"/>
            <a:ext cx="5965825" cy="515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ulticlass Damage Identification in a Full-Scale Bridge Using Optimally  Tuned One-Dimensional Convolutional Neural Network | Journal of Computing  in Civil Engineering | Vol 36, No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244" y="2591407"/>
            <a:ext cx="5852160" cy="362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единительная линия 4"/>
          <p:cNvCxnSpPr/>
          <p:nvPr/>
        </p:nvCxnSpPr>
        <p:spPr>
          <a:xfrm flipV="1">
            <a:off x="2286000" y="4886325"/>
            <a:ext cx="1533525" cy="981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1743075" y="4259953"/>
            <a:ext cx="2076450" cy="6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6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</a:t>
            </a:r>
            <a:endParaRPr lang="ru-RU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2286000" y="4886325"/>
            <a:ext cx="1533525" cy="981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1743075" y="4259953"/>
            <a:ext cx="2076450" cy="6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One-dimensional convolutional neural network (1D-CNN) models used in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690688"/>
            <a:ext cx="11564860" cy="434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51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 descr="One-dimensional convolutional neural network (1D-CNN) model... | Download 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1" y="204360"/>
            <a:ext cx="8448674" cy="379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D convolutional neural networks and applications: A survey - ScienceDir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3700462"/>
            <a:ext cx="4914900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7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i="1" dirty="0" err="1">
                <a:solidFill>
                  <a:srgbClr val="000000"/>
                </a:solidFill>
              </a:rPr>
              <a:t>Примечание</a:t>
            </a:r>
            <a:endParaRPr lang="ru-RU" altLang="ru-RU" sz="2000" dirty="0"/>
          </a:p>
          <a:p>
            <a:pPr lvl="0"/>
            <a:r>
              <a:rPr lang="ru-RU" sz="2000" dirty="0"/>
              <a:t>Операция conv-1d соответствует фильтрам с конечной импульсной характеристикой (КИХ) при цифровой обработке сигналов.</a:t>
            </a:r>
          </a:p>
          <a:p>
            <a:pPr lvl="0"/>
            <a:r>
              <a:rPr lang="ru-RU" sz="2000" u="sng" dirty="0"/>
              <a:t>Размер ядра фильтра</a:t>
            </a:r>
            <a:r>
              <a:rPr lang="ru-RU" sz="2000" dirty="0"/>
              <a:t> 𝐾 </a:t>
            </a:r>
            <a:r>
              <a:rPr lang="ru-RU" sz="2000" u="sng" dirty="0"/>
              <a:t> соответствует размеру  рецептивного поля в классическом подходе CNN.</a:t>
            </a:r>
            <a:endParaRPr lang="ru-RU" sz="2000" dirty="0"/>
          </a:p>
          <a:p>
            <a:pPr lvl="0"/>
            <a:r>
              <a:rPr lang="ru-RU" sz="2000" dirty="0"/>
              <a:t>В соответствии с предположениями пространственной инвариантности для стандартных CNN 2d CNN для изображения), временные CNN (1d CNN для временных рядов) предполагают, что отношения не зависят от времени - таким образом, можно использовать один и тот же набор весов фильтра на каждом временном </a:t>
            </a:r>
            <a:r>
              <a:rPr lang="ru-RU" sz="2000" dirty="0" smtClean="0"/>
              <a:t>шаге.</a:t>
            </a:r>
            <a:endParaRPr lang="ru-RU" sz="2000" dirty="0"/>
          </a:p>
          <a:p>
            <a:pPr lvl="0"/>
            <a:r>
              <a:rPr lang="ru-RU" sz="2000" dirty="0"/>
              <a:t>Размер ядра фильтра необходимо тщательно настроить, чтобы модель могла использовать всю важную историческую информацию.</a:t>
            </a:r>
          </a:p>
          <a:p>
            <a:pPr lvl="0"/>
            <a:r>
              <a:rPr lang="ru-RU" sz="2000" dirty="0"/>
              <a:t>Стоит отметить, что один </a:t>
            </a:r>
            <a:r>
              <a:rPr lang="ru-RU" sz="2000" dirty="0" smtClean="0"/>
              <a:t>слой </a:t>
            </a:r>
            <a:r>
              <a:rPr lang="ru-RU" sz="2000" dirty="0"/>
              <a:t>CNN эквивалентен модели авторегрессии (AR).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26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  <a:spcBef>
                <a:spcPts val="0"/>
              </a:spcBef>
            </a:pPr>
            <a:r>
              <a:rPr lang="ru-RU" sz="3200" b="1" dirty="0"/>
              <a:t>Методы машинного обучения на основе моделей</a:t>
            </a:r>
            <a:endParaRPr lang="en-US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846034"/>
            <a:ext cx="11528276" cy="5503491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000" b="1" dirty="0"/>
              <a:t>непараметрические,</a:t>
            </a:r>
            <a:r>
              <a:rPr lang="ru-RU" sz="2000" dirty="0"/>
              <a:t>  такие как скользящее среднее, </a:t>
            </a:r>
            <a:r>
              <a:rPr lang="ru-RU" sz="2000" dirty="0" err="1"/>
              <a:t>Холта</a:t>
            </a:r>
            <a:r>
              <a:rPr lang="ru-RU" sz="2000" dirty="0"/>
              <a:t>-Винтера, простая регрессия: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В основе аналитической модели поведения ряда,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легко обучаться и </a:t>
            </a:r>
            <a:r>
              <a:rPr lang="ru-RU" sz="2000" dirty="0" err="1"/>
              <a:t>дообучаться</a:t>
            </a:r>
            <a:r>
              <a:rPr lang="ru-RU" sz="2000" dirty="0"/>
              <a:t>,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низкая вероятность переобучения,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обеспечивают наилучшую точность для сравнительно простых данных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стационарных с гауссовыми шумами или некоторыми простыми шумами, такими как симметрично распределенные.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Легко интерпретируется.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Может иметь аналитическое решение (например, для линейной регрессии).</a:t>
            </a:r>
          </a:p>
          <a:p>
            <a:pPr marL="228600" lvl="1">
              <a:lnSpc>
                <a:spcPct val="100000"/>
              </a:lnSpc>
              <a:spcBef>
                <a:spcPts val="600"/>
              </a:spcBef>
            </a:pPr>
            <a:r>
              <a:rPr lang="ru-RU" sz="2000" b="1" dirty="0"/>
              <a:t>НО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точность сильно зависит от количества данных для обучения.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производительность резко снижается, если поведение данных отличается от предполагаемого (формируют предполагаемую статистическую гипотезу).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Хорошо работает только в одномерном случае.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Для работы нам нужно знать тип распределения или делать серьезные предположения о нем.</a:t>
            </a:r>
          </a:p>
        </p:txBody>
      </p:sp>
    </p:spTree>
    <p:extLst>
      <p:ext uri="{BB962C8B-B14F-4D97-AF65-F5344CB8AC3E}">
        <p14:creationId xmlns:p14="http://schemas.microsoft.com/office/powerpoint/2010/main" val="189548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447224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ru-RU" sz="4000" b="1" dirty="0" smtClean="0"/>
              <a:t>Расширенная свертка</a:t>
            </a:r>
            <a:endParaRPr lang="ru-RU" sz="4000" b="1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68" y="1310052"/>
            <a:ext cx="6651192" cy="257577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t="7110"/>
          <a:stretch/>
        </p:blipFill>
        <p:spPr>
          <a:xfrm>
            <a:off x="4443813" y="3783032"/>
            <a:ext cx="7256698" cy="289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6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 smtClean="0"/>
                  <a:t>1d свертку можно описать как</a:t>
                </a:r>
                <a:endParaRPr lang="ru-RU" sz="18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8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8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ru-RU" sz="1800" dirty="0" smtClean="0"/>
                  <a:t>где</a:t>
                </a:r>
                <a:r>
                  <a:rPr lang="en-US" sz="1800" dirty="0" smtClean="0"/>
                  <a:t>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вектор весов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размер</a:t>
                </a:r>
                <a:r>
                  <a:rPr lang="en-US" sz="1800" dirty="0"/>
                  <a:t> </a:t>
                </a:r>
                <a:r>
                  <a:rPr lang="en-US" sz="1800" dirty="0" err="1" smtClean="0"/>
                  <a:t>ядра</a:t>
                </a:r>
                <a:r>
                  <a:rPr lang="en-US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 это входной вектор</a:t>
                </a:r>
                <a:r>
                  <a:rPr lang="en-US" sz="1800" dirty="0" smtClean="0"/>
                  <a:t>,</a:t>
                </a:r>
                <a:br>
                  <a:rPr lang="en-US" sz="1800" dirty="0" smtClean="0"/>
                </a:b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/>
                  <a:t> - размер ввода, 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sz="1800" dirty="0"/>
                  <a:t> матрица свертки. </a:t>
                </a:r>
                <a:endParaRPr lang="ru-RU" sz="18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 smtClean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9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−1−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ru-RU" sz="18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Пример 1-го </a:t>
                </a:r>
                <a:r>
                  <a:rPr lang="en-US" sz="1800" dirty="0" smtClean="0"/>
                  <a:t>свертка</a:t>
                </a:r>
              </a:p>
              <a:p>
                <a:pPr marL="0" lvl="0" indent="0" algn="l" rtl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ru-RU" altLang="ru-RU" sz="1800" dirty="0" err="1"/>
                  <a:t>Примечание</a:t>
                </a:r>
                <a:r>
                  <a:rPr lang="ru-RU" altLang="ru-RU" sz="1800" dirty="0"/>
                  <a:t>:</a:t>
                </a:r>
                <a:r>
                  <a:rPr lang="en-US" altLang="ru-RU" sz="1800" dirty="0"/>
                  <a:t> </a:t>
                </a:r>
                <a:r>
                  <a:rPr lang="ru-RU" altLang="ru-RU" sz="1800" dirty="0" err="1"/>
                  <a:t>В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фильтр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ядро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размер</a:t>
                </a:r>
                <a:r>
                  <a:rPr lang="ru-RU" altLang="ru-RU" sz="1800" dirty="0"/>
                  <a:t> 𝐾 </a:t>
                </a:r>
                <a:r>
                  <a:rPr lang="ru-RU" altLang="ru-RU" sz="1800" dirty="0" err="1"/>
                  <a:t>соответствует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к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в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восприимчивый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поле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размер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в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классический</a:t>
                </a:r>
                <a:r>
                  <a:rPr lang="ru-RU" altLang="ru-RU" sz="1800" dirty="0"/>
                  <a:t> CNN </a:t>
                </a:r>
                <a:r>
                  <a:rPr lang="ru-RU" altLang="ru-RU" sz="1800" dirty="0" err="1"/>
                  <a:t>подход</a:t>
                </a:r>
                <a:r>
                  <a:rPr lang="ru-RU" altLang="ru-RU" sz="1800" dirty="0"/>
                  <a:t>.</a:t>
                </a:r>
              </a:p>
              <a:p>
                <a:pPr marL="0" lvl="0" indent="0" algn="l" rtl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ru-RU" altLang="ru-RU" sz="1800" dirty="0">
                  <a:latin typeface="Arial" panose="020B0604020202020204" pitchFamily="34" charset="0"/>
                </a:endParaRPr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ru-RU" sz="1800" dirty="0"/>
              </a:p>
              <a:p>
                <a:pPr algn="l" rtl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ru-RU" alt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  <a:blipFill>
                <a:blip r:embed="rId2"/>
                <a:stretch>
                  <a:fillRect l="-429" t="-596" r="-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46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Помимо 1d свертки, </a:t>
            </a:r>
            <a:r>
              <a:rPr lang="en-US" sz="2000" dirty="0" err="1" smtClean="0"/>
              <a:t>также</a:t>
            </a:r>
            <a:r>
              <a:rPr lang="en-US" sz="2000" dirty="0" smtClean="0"/>
              <a:t> </a:t>
            </a:r>
            <a:r>
              <a:rPr lang="en-US" sz="2000" dirty="0"/>
              <a:t>может </a:t>
            </a:r>
            <a:r>
              <a:rPr lang="en-US" sz="2000" dirty="0" err="1"/>
              <a:t>быть</a:t>
            </a:r>
            <a:r>
              <a:rPr lang="en-US" sz="2000" dirty="0"/>
              <a:t> </a:t>
            </a:r>
            <a:r>
              <a:rPr lang="en-US" sz="2000" b="1" dirty="0" smtClean="0"/>
              <a:t>1-</a:t>
            </a:r>
            <a:r>
              <a:rPr lang="en-US" sz="2000" b="1" dirty="0"/>
              <a:t>d</a:t>
            </a:r>
            <a:r>
              <a:rPr lang="en-US" sz="2000" b="1" dirty="0" smtClean="0"/>
              <a:t> </a:t>
            </a:r>
            <a:r>
              <a:rPr lang="en-US" sz="2000" b="1" dirty="0"/>
              <a:t>пул</a:t>
            </a:r>
            <a:r>
              <a:rPr lang="en-US" sz="2000" dirty="0"/>
              <a:t>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102910"/>
            <a:ext cx="3714750" cy="31623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877631" y="136558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</a:rPr>
              <a:t>Помимо 1d свертки, </a:t>
            </a:r>
            <a:r>
              <a:rPr lang="en-US" dirty="0" err="1" smtClean="0">
                <a:solidFill>
                  <a:srgbClr val="000000"/>
                </a:solidFill>
              </a:rPr>
              <a:t>также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может быть </a:t>
            </a:r>
            <a:r>
              <a:rPr lang="en-US" b="1" dirty="0">
                <a:solidFill>
                  <a:srgbClr val="000000"/>
                </a:solidFill>
              </a:rPr>
              <a:t>глобальный пул</a:t>
            </a:r>
            <a:r>
              <a:rPr lang="en-US" dirty="0">
                <a:solidFill>
                  <a:srgbClr val="000000"/>
                </a:solidFill>
              </a:rPr>
              <a:t>.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Средний глобальный пул</a:t>
            </a:r>
            <a:r>
              <a:rPr lang="en-US" dirty="0">
                <a:solidFill>
                  <a:srgbClr val="000000"/>
                </a:solidFill>
              </a:rPr>
              <a:t> используется везде в 1d-cnn, однако вы можете попробовать использовать в качестве </a:t>
            </a:r>
            <a:r>
              <a:rPr lang="en-US" dirty="0" err="1">
                <a:solidFill>
                  <a:srgbClr val="000000"/>
                </a:solidFill>
              </a:rPr>
              <a:t>глобального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-</a:t>
            </a:r>
            <a:r>
              <a:rPr lang="en-US" dirty="0" err="1" smtClean="0">
                <a:solidFill>
                  <a:srgbClr val="000000"/>
                </a:solidFill>
              </a:rPr>
              <a:t>максимальн</a:t>
            </a:r>
            <a:r>
              <a:rPr lang="ru-RU" dirty="0" err="1" smtClean="0">
                <a:solidFill>
                  <a:srgbClr val="000000"/>
                </a:solidFill>
              </a:rPr>
              <a:t>ый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пул</a:t>
            </a:r>
            <a:r>
              <a:rPr lang="ru-RU" dirty="0" err="1" smtClean="0">
                <a:solidFill>
                  <a:srgbClr val="000000"/>
                </a:solidFill>
              </a:rPr>
              <a:t>инг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</a:rPr>
              <a:t>или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flatten и другие слои вместо них.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</a:rPr>
              <a:t>Пример глобального среднего пула (альтернатива сглаженному слою).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118" y="3038475"/>
            <a:ext cx="43910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0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/>
              <a:t>П</a:t>
            </a:r>
            <a:r>
              <a:rPr lang="en-US" sz="2000" dirty="0" err="1" smtClean="0"/>
              <a:t>ример</a:t>
            </a:r>
            <a:r>
              <a:rPr lang="en-US" sz="2000" dirty="0" smtClean="0"/>
              <a:t> </a:t>
            </a:r>
            <a:r>
              <a:rPr lang="en-US" sz="2000" dirty="0"/>
              <a:t>1-мерной свёрточной сети с </a:t>
            </a:r>
            <a:r>
              <a:rPr lang="en-US" sz="2000" dirty="0" err="1" smtClean="0"/>
              <a:t>dropput</a:t>
            </a:r>
            <a:r>
              <a:rPr lang="en-US" sz="2000" dirty="0" smtClean="0"/>
              <a:t> </a:t>
            </a:r>
            <a:r>
              <a:rPr lang="en-US" sz="2000" dirty="0"/>
              <a:t>входа</a:t>
            </a:r>
            <a:endParaRPr lang="ru-RU" altLang="ru-RU" sz="12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16" y="1302417"/>
            <a:ext cx="9846492" cy="447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6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en-US" sz="4000" b="1" dirty="0"/>
              <a:t>1д </a:t>
            </a:r>
            <a:r>
              <a:rPr lang="en-US" sz="4000" b="1" dirty="0" err="1"/>
              <a:t>ResNet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i="1" dirty="0" err="1" smtClean="0"/>
              <a:t>Примечание</a:t>
            </a:r>
            <a:endParaRPr lang="en-US" sz="2000" i="1" dirty="0" smtClean="0"/>
          </a:p>
          <a:p>
            <a:pPr lvl="0"/>
            <a:r>
              <a:rPr lang="ru-RU" sz="2000" u="sng" dirty="0"/>
              <a:t>Большинство </a:t>
            </a:r>
            <a:r>
              <a:rPr lang="ru-RU" sz="2000" b="1" u="sng" dirty="0"/>
              <a:t>подходов</a:t>
            </a:r>
            <a:r>
              <a:rPr lang="ru-RU" sz="2000" u="sng" dirty="0"/>
              <a:t> к  </a:t>
            </a:r>
            <a:r>
              <a:rPr lang="ru-RU" sz="2000" b="1" u="sng" dirty="0"/>
              <a:t>регуляризации</a:t>
            </a:r>
            <a:r>
              <a:rPr lang="ru-RU" sz="2000" u="sng" dirty="0"/>
              <a:t>  из 2d-сверток применимы к сетям 1-мерных временных рядов, например: </a:t>
            </a:r>
            <a:endParaRPr lang="en-US" sz="2000" u="sng" dirty="0" smtClean="0"/>
          </a:p>
          <a:p>
            <a:pPr lvl="1"/>
            <a:r>
              <a:rPr lang="ru-RU" dirty="0" err="1" smtClean="0"/>
              <a:t>dropput</a:t>
            </a:r>
            <a:r>
              <a:rPr lang="ru-RU" dirty="0"/>
              <a:t>,</a:t>
            </a:r>
          </a:p>
          <a:p>
            <a:pPr lvl="1"/>
            <a:r>
              <a:rPr lang="ru-RU" dirty="0"/>
              <a:t>пропущенные соединения,</a:t>
            </a:r>
          </a:p>
          <a:p>
            <a:pPr lvl="1"/>
            <a:r>
              <a:rPr lang="ru-RU" dirty="0"/>
              <a:t>пакетная нормализация,</a:t>
            </a:r>
          </a:p>
          <a:p>
            <a:pPr lvl="1"/>
            <a:r>
              <a:rPr lang="ru-RU" dirty="0"/>
              <a:t>1x1-свертки и прочее.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096" y="2527435"/>
            <a:ext cx="6772626" cy="144342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07975" y="52257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1d </a:t>
            </a:r>
            <a:r>
              <a:rPr lang="en-US" b="1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много</a:t>
            </a:r>
            <a:r>
              <a:rPr lang="ru-RU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мерный</a:t>
            </a:r>
            <a: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georgia" panose="02040502050405020303" pitchFamily="18" charset="0"/>
              </a:rPr>
              <a:t>ResNet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для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классификация временных рядов.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826" y="3905988"/>
            <a:ext cx="5707526" cy="253667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65175" y="3531920"/>
            <a:ext cx="39842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 err="1"/>
              <a:t>Пример</a:t>
            </a:r>
            <a:r>
              <a:rPr lang="en-US" sz="2000" dirty="0"/>
              <a:t> </a:t>
            </a:r>
            <a:r>
              <a:rPr lang="en-US" sz="2000" b="1" dirty="0" smtClean="0"/>
              <a:t>1</a:t>
            </a:r>
            <a:r>
              <a:rPr lang="en-US" sz="2000" b="1" dirty="0"/>
              <a:t>d</a:t>
            </a:r>
            <a:r>
              <a:rPr lang="en-US" sz="2000" b="1" dirty="0" smtClean="0"/>
              <a:t> </a:t>
            </a:r>
            <a:r>
              <a:rPr lang="en-US" sz="2000" b="1" dirty="0" err="1"/>
              <a:t>ResNet</a:t>
            </a:r>
            <a:r>
              <a:rPr lang="en-US" sz="2000" b="1" dirty="0"/>
              <a:t> </a:t>
            </a:r>
            <a:r>
              <a:rPr lang="en-US" sz="2000" dirty="0" smtClean="0"/>
              <a:t>для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/>
              <a:t>классификация временных рядов.</a:t>
            </a:r>
            <a:endParaRPr lang="ru-RU" altLang="ru-RU" sz="1050" dirty="0"/>
          </a:p>
        </p:txBody>
      </p:sp>
    </p:spTree>
    <p:extLst>
      <p:ext uri="{BB962C8B-B14F-4D97-AF65-F5344CB8AC3E}">
        <p14:creationId xmlns:p14="http://schemas.microsoft.com/office/powerpoint/2010/main" val="422405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31" y="177119"/>
            <a:ext cx="11151977" cy="540728"/>
          </a:xfrm>
        </p:spPr>
        <p:txBody>
          <a:bodyPr>
            <a:noAutofit/>
          </a:bodyPr>
          <a:lstStyle/>
          <a:p>
            <a:pPr algn="l" rtl="0"/>
            <a:r>
              <a:rPr lang="ru-RU" sz="3600" b="1" dirty="0" smtClean="0"/>
              <a:t>1-мерная </a:t>
            </a:r>
            <a:r>
              <a:rPr lang="ru-RU" sz="3600" b="1" dirty="0" err="1" smtClean="0"/>
              <a:t>сверточная</a:t>
            </a:r>
            <a:r>
              <a:rPr lang="ru-RU" sz="3600" b="1" dirty="0" smtClean="0"/>
              <a:t> нейронная сеть</a:t>
            </a:r>
            <a:r>
              <a:rPr lang="en-US" sz="3600" b="1" dirty="0" smtClean="0"/>
              <a:t>. </a:t>
            </a:r>
            <a:r>
              <a:rPr lang="en-US" sz="3600" b="1" dirty="0" err="1" smtClean="0"/>
              <a:t>InceptionTime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/>
            <a:r>
              <a:rPr lang="en-US" dirty="0" err="1"/>
              <a:t>Пример</a:t>
            </a:r>
            <a:r>
              <a:rPr lang="en-US" dirty="0"/>
              <a:t> </a:t>
            </a:r>
            <a:r>
              <a:rPr lang="en-US" b="1" dirty="0" smtClean="0"/>
              <a:t>1d </a:t>
            </a:r>
            <a:r>
              <a:rPr lang="en-US" b="1" dirty="0" err="1"/>
              <a:t>InceptionTime</a:t>
            </a:r>
            <a:r>
              <a:rPr lang="en-US" b="1" dirty="0"/>
              <a:t> </a:t>
            </a:r>
            <a:r>
              <a:rPr lang="en-US" dirty="0" err="1" smtClean="0"/>
              <a:t>для</a:t>
            </a:r>
            <a:r>
              <a:rPr lang="en-US" dirty="0" smtClean="0"/>
              <a:t> </a:t>
            </a:r>
            <a:r>
              <a:rPr lang="en-US" dirty="0"/>
              <a:t>классификации временных рядов.</a:t>
            </a:r>
            <a:endParaRPr lang="en-US" sz="2000" u="sng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346200"/>
            <a:ext cx="6646178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0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8"/>
            <a:ext cx="10883781" cy="1054781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br>
              <a:rPr lang="en-US" sz="4000" b="1" dirty="0" smtClean="0"/>
            </a:br>
            <a:r>
              <a:rPr lang="en-US" sz="4000" b="1" dirty="0" smtClean="0"/>
              <a:t>Пример с </a:t>
            </a:r>
            <a:r>
              <a:rPr lang="en-US" sz="4000" b="1" dirty="0" err="1" smtClean="0"/>
              <a:t>выбором</a:t>
            </a:r>
            <a:r>
              <a:rPr lang="en-US" sz="4000" b="1" dirty="0" smtClean="0"/>
              <a:t> </a:t>
            </a:r>
            <a:r>
              <a:rPr lang="ru-RU" sz="4000" b="1" dirty="0" smtClean="0"/>
              <a:t>признаков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1367518"/>
            <a:ext cx="11374451" cy="5490481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В некоторых случаях  </a:t>
            </a:r>
            <a:r>
              <a:rPr lang="ru-RU" sz="2000" u="sng" dirty="0" smtClean="0"/>
              <a:t> </a:t>
            </a:r>
            <a:r>
              <a:rPr lang="ru-RU" sz="2000" u="sng" dirty="0"/>
              <a:t>вход </a:t>
            </a:r>
            <a:r>
              <a:rPr lang="ru-RU" sz="2000" u="sng" dirty="0" smtClean="0"/>
              <a:t>сети может </a:t>
            </a:r>
            <a:r>
              <a:rPr lang="ru-RU" sz="2000" u="sng" dirty="0"/>
              <a:t>быть сформирован с помощью извлечения некоторой </a:t>
            </a:r>
            <a:r>
              <a:rPr lang="ru-RU" sz="2000" u="sng" dirty="0" smtClean="0"/>
              <a:t>признаков </a:t>
            </a:r>
            <a:r>
              <a:rPr lang="ru-RU" sz="2000" u="sng" dirty="0"/>
              <a:t>из временного </a:t>
            </a:r>
            <a:r>
              <a:rPr lang="ru-RU" sz="2000" u="sng" dirty="0" smtClean="0"/>
              <a:t>ряда</a:t>
            </a:r>
            <a:r>
              <a:rPr lang="ru-RU" sz="2000" dirty="0" smtClean="0"/>
              <a:t>.</a:t>
            </a:r>
            <a:endParaRPr lang="ru-RU" sz="2000" dirty="0"/>
          </a:p>
          <a:p>
            <a:pPr lvl="0"/>
            <a:r>
              <a:rPr lang="ru-RU" sz="2000" dirty="0" smtClean="0"/>
              <a:t>Сами </a:t>
            </a:r>
            <a:r>
              <a:rPr lang="ru-RU" sz="2000" dirty="0"/>
              <a:t>данные могут быть объединены с их спектром, декомпозицией и другими преобразованиями.</a:t>
            </a:r>
          </a:p>
          <a:p>
            <a:pPr lvl="0"/>
            <a:r>
              <a:rPr lang="ru-RU" sz="2000" dirty="0"/>
              <a:t>В этом случае в качестве первого слоя могут применяться так называемые локальные свертки.</a:t>
            </a:r>
          </a:p>
          <a:p>
            <a:pPr lvl="0"/>
            <a:r>
              <a:rPr lang="ru-RU" sz="2000" dirty="0" smtClean="0"/>
              <a:t>Пример </a:t>
            </a:r>
            <a:r>
              <a:rPr lang="ru-RU" sz="2000" b="1" dirty="0" smtClean="0"/>
              <a:t>выбора </a:t>
            </a:r>
            <a:r>
              <a:rPr lang="ru-RU" sz="2000" b="1" dirty="0"/>
              <a:t>функции для слоя локальной свертки.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3156679"/>
            <a:ext cx="5892800" cy="32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8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312737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ru-RU" sz="4000" b="1" dirty="0" smtClean="0"/>
              <a:t>Расширенная свертка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040130"/>
            <a:ext cx="11374451" cy="5687225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Стандартные 1d-сверточные слои могут быть </a:t>
            </a:r>
            <a:r>
              <a:rPr lang="ru-RU" sz="2000" dirty="0" smtClean="0"/>
              <a:t>вычислительно-сложными </a:t>
            </a:r>
            <a:r>
              <a:rPr lang="ru-RU" sz="2000" dirty="0"/>
              <a:t>задачами, если долгосрочные зависимости значительны.</a:t>
            </a:r>
          </a:p>
          <a:p>
            <a:pPr lvl="1"/>
            <a:r>
              <a:rPr lang="ru-RU" sz="2000" dirty="0"/>
              <a:t>Количество параметров напрямую зависит от размера </a:t>
            </a:r>
            <a:r>
              <a:rPr lang="ru-RU" sz="2000" dirty="0" smtClean="0"/>
              <a:t>рецептивного </a:t>
            </a:r>
            <a:r>
              <a:rPr lang="ru-RU" sz="2000" dirty="0"/>
              <a:t>поля.</a:t>
            </a:r>
          </a:p>
          <a:p>
            <a:pPr lvl="0"/>
            <a:r>
              <a:rPr lang="ru-RU" sz="2000" u="sng" dirty="0"/>
              <a:t>Чтобы преодолеть проблему размера рецептивного</a:t>
            </a:r>
            <a:r>
              <a:rPr lang="ru-RU" sz="2000" u="sng" dirty="0" smtClean="0"/>
              <a:t> </a:t>
            </a:r>
            <a:r>
              <a:rPr lang="ru-RU" sz="2000" u="sng" dirty="0"/>
              <a:t>поля и </a:t>
            </a:r>
            <a:r>
              <a:rPr lang="ru-RU" sz="2000" u="sng" dirty="0" smtClean="0"/>
              <a:t>обрабатывать </a:t>
            </a:r>
            <a:r>
              <a:rPr lang="ru-RU" sz="2000" u="sng" dirty="0"/>
              <a:t>долгосрочные зависимости, применяются расширенные сверточные слои.</a:t>
            </a:r>
            <a:endParaRPr lang="ru-RU" sz="2000" dirty="0"/>
          </a:p>
          <a:p>
            <a:pPr lvl="0"/>
            <a:r>
              <a:rPr lang="ru-RU" sz="2000" i="1" dirty="0"/>
              <a:t>Расширенная свертка позволяет увеличить </a:t>
            </a:r>
            <a:r>
              <a:rPr lang="ru-RU" sz="2000" i="1" dirty="0" smtClean="0"/>
              <a:t>рецептивное </a:t>
            </a:r>
            <a:r>
              <a:rPr lang="ru-RU" sz="2000" i="1" dirty="0"/>
              <a:t>поле без нарушения последовательности </a:t>
            </a:r>
            <a:r>
              <a:rPr lang="ru-RU" sz="2000" i="1" dirty="0" smtClean="0"/>
              <a:t>временного ряда, </a:t>
            </a:r>
            <a:r>
              <a:rPr lang="ru-RU" sz="2000" i="1" dirty="0"/>
              <a:t>но за счет увеличения глубины сети.</a:t>
            </a:r>
            <a:endParaRPr lang="ru-RU" sz="2000" dirty="0"/>
          </a:p>
          <a:p>
            <a:pPr lvl="0"/>
            <a:r>
              <a:rPr lang="ru-RU" sz="2000" dirty="0"/>
              <a:t>В простой каузальной свертке на графике ниже вы можете видеть, что только 5 последних временных шагов могут повлиять на выделенный результат.</a:t>
            </a:r>
          </a:p>
          <a:p>
            <a:pPr lvl="0"/>
            <a:r>
              <a:rPr lang="ru-RU" sz="2000" dirty="0" smtClean="0"/>
              <a:t>Расширение свертки позволяет </a:t>
            </a:r>
            <a:r>
              <a:rPr lang="ru-RU" sz="2000" i="1" dirty="0" smtClean="0"/>
              <a:t>рецептивному</a:t>
            </a:r>
            <a:r>
              <a:rPr lang="ru-RU" sz="2000" dirty="0" smtClean="0"/>
              <a:t> </a:t>
            </a:r>
            <a:r>
              <a:rPr lang="ru-RU" sz="2000" dirty="0"/>
              <a:t>полю экспоненциально увеличиваться в зависимости от глубины сверточного слоя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lvl="1"/>
            <a:r>
              <a:rPr lang="ru-RU" sz="1600" dirty="0" smtClean="0"/>
              <a:t>Однако, надо понимать, что свертка не должна нарушать теорему Котельникова</a:t>
            </a:r>
            <a:endParaRPr 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75" y="4954762"/>
            <a:ext cx="4914558" cy="190323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105" y="4980186"/>
            <a:ext cx="4376750" cy="187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356852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ru-RU" sz="4000" b="1" dirty="0" smtClean="0"/>
              <a:t>Расширенная свертка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1230593"/>
            <a:ext cx="11374451" cy="5627405"/>
          </a:xfrm>
        </p:spPr>
        <p:txBody>
          <a:bodyPr>
            <a:noAutofit/>
          </a:bodyPr>
          <a:lstStyle/>
          <a:p>
            <a:pPr algn="l" rtl="0"/>
            <a:r>
              <a:rPr lang="ru-RU" sz="2000" dirty="0" smtClean="0"/>
              <a:t>Также может быть </a:t>
            </a:r>
            <a:r>
              <a:rPr lang="en-US" sz="2000" u="sng" dirty="0" err="1" smtClean="0"/>
              <a:t>двунаправленн</a:t>
            </a:r>
            <a:r>
              <a:rPr lang="ru-RU" sz="2000" u="sng" dirty="0" err="1" smtClean="0"/>
              <a:t>ая</a:t>
            </a:r>
            <a:r>
              <a:rPr lang="ru-RU" sz="2000" u="sng" dirty="0" smtClean="0"/>
              <a:t> расширенная свертка. </a:t>
            </a:r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84" y="1822053"/>
            <a:ext cx="9374392" cy="1988568"/>
          </a:xfrm>
          <a:prstGeom prst="rect">
            <a:avLst/>
          </a:prstGeom>
        </p:spPr>
      </p:pic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63721" y="3810622"/>
            <a:ext cx="7311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многомасштабного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предсказания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расширенной </a:t>
            </a: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свертк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ой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84" y="4252110"/>
            <a:ext cx="7959726" cy="23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7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/>
              <a:t>1-d CNN. </a:t>
            </a:r>
            <a:r>
              <a:rPr lang="ru-RU" sz="3600" b="1" dirty="0"/>
              <a:t>Сеть глубокой временной свертки (</a:t>
            </a:r>
            <a:r>
              <a:rPr lang="ru-RU" sz="3600" b="1" dirty="0" err="1"/>
              <a:t>deepTCN</a:t>
            </a:r>
            <a:r>
              <a:rPr lang="en-US" sz="3600" b="1" dirty="0"/>
              <a:t>)</a:t>
            </a:r>
            <a:r>
              <a:rPr lang="ru-RU" altLang="ru-RU" sz="4000" b="1" dirty="0"/>
              <a:t>.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889726"/>
            <a:ext cx="5820896" cy="5153115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Примером </a:t>
            </a:r>
            <a:r>
              <a:rPr lang="ru-RU" sz="2000" dirty="0" smtClean="0"/>
              <a:t>реализации </a:t>
            </a:r>
            <a:r>
              <a:rPr lang="ru-RU" sz="2000" dirty="0"/>
              <a:t>расширенной свертки является </a:t>
            </a:r>
            <a:r>
              <a:rPr lang="ru-RU" sz="2000" b="1" dirty="0"/>
              <a:t>сеть глубокой временной свертки (</a:t>
            </a:r>
            <a:r>
              <a:rPr lang="ru-RU" sz="2000" b="1" dirty="0" err="1"/>
              <a:t>deepTCN</a:t>
            </a:r>
            <a:r>
              <a:rPr lang="ru-RU" sz="2000" b="1" dirty="0"/>
              <a:t>)</a:t>
            </a:r>
            <a:r>
              <a:rPr lang="ru-RU" sz="2000" dirty="0"/>
              <a:t> .</a:t>
            </a:r>
          </a:p>
          <a:p>
            <a:pPr lvl="0"/>
            <a:r>
              <a:rPr lang="ru-RU" sz="2000" b="1" dirty="0"/>
              <a:t>Часть кодировщика:</a:t>
            </a:r>
            <a:r>
              <a:rPr lang="ru-RU" sz="2000" dirty="0"/>
              <a:t> </a:t>
            </a:r>
          </a:p>
          <a:p>
            <a:pPr lvl="0"/>
            <a:r>
              <a:rPr lang="ru-RU" sz="2000" dirty="0"/>
              <a:t>сложенные расширенные </a:t>
            </a:r>
            <a:r>
              <a:rPr lang="ru-RU" sz="2000" dirty="0" smtClean="0"/>
              <a:t>свертки </a:t>
            </a:r>
            <a:r>
              <a:rPr lang="ru-RU" sz="2000" dirty="0"/>
              <a:t>построены для фиксации долгосрочных временных зависимостей;</a:t>
            </a:r>
          </a:p>
          <a:p>
            <a:pPr lvl="0"/>
            <a:r>
              <a:rPr lang="ru-RU" sz="2000" b="1" dirty="0"/>
              <a:t>Часть декодера:</a:t>
            </a:r>
            <a:r>
              <a:rPr lang="ru-RU" sz="2000" dirty="0"/>
              <a:t> </a:t>
            </a:r>
          </a:p>
          <a:p>
            <a:pPr lvl="0"/>
            <a:r>
              <a:rPr lang="ru-RU" sz="2000" dirty="0"/>
              <a:t>вариант остаточного блока предназначен для взаимодействия как исторических, так и будущих </a:t>
            </a:r>
            <a:r>
              <a:rPr lang="ru-RU" sz="2000" dirty="0" smtClean="0"/>
              <a:t>данных.</a:t>
            </a:r>
            <a:endParaRPr lang="ru-RU" sz="2000" dirty="0"/>
          </a:p>
          <a:p>
            <a:pPr lvl="0"/>
            <a:r>
              <a:rPr lang="ru-RU" sz="2000" dirty="0"/>
              <a:t>На рисунке ниже 𝑋 - экзогенные факторы, </a:t>
            </a:r>
            <a:r>
              <a:rPr lang="ru-RU" sz="2000" dirty="0" smtClean="0"/>
              <a:t>𝑦 </a:t>
            </a:r>
            <a:r>
              <a:rPr lang="ru-RU" sz="2000" dirty="0"/>
              <a:t>- входы; ℎ - скрытое состояние, а </a:t>
            </a:r>
            <a:r>
              <a:rPr lang="ru-RU" sz="2000" dirty="0" smtClean="0"/>
              <a:t>𝑘 </a:t>
            </a:r>
            <a:r>
              <a:rPr lang="ru-RU" sz="2000" dirty="0"/>
              <a:t>- </a:t>
            </a:r>
            <a:r>
              <a:rPr lang="ru-RU" sz="2000" dirty="0" smtClean="0"/>
              <a:t>рецептивное </a:t>
            </a:r>
            <a:r>
              <a:rPr lang="ru-RU" sz="2000" dirty="0"/>
              <a:t>поле.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5" y="672058"/>
            <a:ext cx="5632450" cy="62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1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ru-RU" sz="3200" b="1" dirty="0"/>
              <a:t>Методы машинного обучения на основе моделей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3" y="846034"/>
            <a:ext cx="11835925" cy="5503491"/>
          </a:xfrm>
        </p:spPr>
        <p:txBody>
          <a:bodyPr>
            <a:noAutofit/>
          </a:bodyPr>
          <a:lstStyle/>
          <a:p>
            <a:pPr lvl="0"/>
            <a:r>
              <a:rPr lang="ru-RU" sz="2000" b="1" dirty="0"/>
              <a:t>Параметрические методы,</a:t>
            </a:r>
            <a:r>
              <a:rPr lang="ru-RU" sz="2000" dirty="0"/>
              <a:t>  такие как ARIMA, GARCH, </a:t>
            </a:r>
            <a:r>
              <a:rPr lang="ru-RU" sz="2000" dirty="0" err="1"/>
              <a:t>Prophet</a:t>
            </a:r>
            <a:r>
              <a:rPr lang="ru-RU" sz="2000" dirty="0"/>
              <a:t> и т. д.</a:t>
            </a:r>
          </a:p>
          <a:p>
            <a:pPr lvl="1"/>
            <a:r>
              <a:rPr lang="ru-RU" sz="2000" dirty="0"/>
              <a:t>Строиться на основе аналитико-параметрической модели поведения ряда,</a:t>
            </a:r>
          </a:p>
          <a:p>
            <a:pPr lvl="1"/>
            <a:r>
              <a:rPr lang="ru-RU" sz="2000" dirty="0"/>
              <a:t>прост для понимания и реализации,</a:t>
            </a:r>
          </a:p>
          <a:p>
            <a:pPr lvl="1"/>
            <a:r>
              <a:rPr lang="ru-RU" sz="2000" dirty="0"/>
              <a:t>легко обучаться и </a:t>
            </a:r>
            <a:r>
              <a:rPr lang="ru-RU" sz="2000" dirty="0" err="1"/>
              <a:t>дообучаться</a:t>
            </a:r>
            <a:r>
              <a:rPr lang="ru-RU" sz="2000" dirty="0"/>
              <a:t>,</a:t>
            </a:r>
          </a:p>
          <a:p>
            <a:pPr lvl="1"/>
            <a:r>
              <a:rPr lang="ru-RU" sz="2000" dirty="0"/>
              <a:t>обеспечивают достаточно высокую точность прогноза,</a:t>
            </a:r>
          </a:p>
          <a:p>
            <a:pPr lvl="1"/>
            <a:r>
              <a:rPr lang="ru-RU" sz="2000" dirty="0"/>
              <a:t>лучше работать с одномерными данными,</a:t>
            </a:r>
          </a:p>
          <a:p>
            <a:pPr lvl="1"/>
            <a:r>
              <a:rPr lang="ru-RU" sz="2000" dirty="0"/>
              <a:t>лучше при относительно простых </a:t>
            </a:r>
            <a:r>
              <a:rPr lang="ru-RU" sz="2000" dirty="0" err="1"/>
              <a:t>нестационарностях</a:t>
            </a:r>
            <a:r>
              <a:rPr lang="ru-RU" sz="2000" dirty="0"/>
              <a:t> в </a:t>
            </a:r>
            <a:r>
              <a:rPr lang="ru-RU" sz="2000" dirty="0" err="1"/>
              <a:t>даннных</a:t>
            </a:r>
            <a:r>
              <a:rPr lang="ru-RU" sz="2000" dirty="0"/>
              <a:t>,</a:t>
            </a:r>
          </a:p>
          <a:p>
            <a:pPr lvl="1"/>
            <a:r>
              <a:rPr lang="ru-RU" sz="2000" dirty="0"/>
              <a:t>Легко интерпретируется.</a:t>
            </a:r>
          </a:p>
          <a:p>
            <a:pPr lvl="1"/>
            <a:r>
              <a:rPr lang="ru-RU" sz="2000" dirty="0"/>
              <a:t>Более устойчивый к выбросам в случае хорошо выбранной модели </a:t>
            </a:r>
          </a:p>
          <a:p>
            <a:pPr lvl="1"/>
            <a:r>
              <a:rPr lang="ru-RU" sz="2000" dirty="0"/>
              <a:t>Лучше для небольших наборов данных, чем другие подходы.</a:t>
            </a:r>
          </a:p>
          <a:p>
            <a:pPr marL="342900" lvl="1" indent="-342900"/>
            <a:r>
              <a:rPr lang="ru-RU" sz="2000" b="1" dirty="0"/>
              <a:t>НО</a:t>
            </a:r>
          </a:p>
          <a:p>
            <a:pPr lvl="1"/>
            <a:r>
              <a:rPr lang="ru-RU" sz="2000" dirty="0"/>
              <a:t>точность сильно зависит от количества данных для обучения,</a:t>
            </a:r>
          </a:p>
          <a:p>
            <a:pPr lvl="1"/>
            <a:r>
              <a:rPr lang="ru-RU" sz="2000" dirty="0"/>
              <a:t>точность сильно зависит от выбора значений </a:t>
            </a:r>
            <a:r>
              <a:rPr lang="ru-RU" sz="2000" dirty="0" err="1"/>
              <a:t>гиперпараметров</a:t>
            </a:r>
            <a:r>
              <a:rPr lang="ru-RU" sz="2000" dirty="0"/>
              <a:t> (здесь </a:t>
            </a:r>
            <a:r>
              <a:rPr lang="ru-RU" sz="2000" dirty="0" err="1"/>
              <a:t>гиперпараметры</a:t>
            </a:r>
            <a:r>
              <a:rPr lang="ru-RU" sz="2000" dirty="0"/>
              <a:t> являются аналогом статистической гипотезы в непараметрическом подходе),</a:t>
            </a:r>
          </a:p>
          <a:p>
            <a:pPr lvl="1"/>
            <a:r>
              <a:rPr lang="ru-RU" sz="2000" dirty="0"/>
              <a:t>не может справиться со сложной нелинейной зависимостью между данными,</a:t>
            </a:r>
          </a:p>
          <a:p>
            <a:pPr lvl="1"/>
            <a:r>
              <a:rPr lang="ru-RU" sz="2000" dirty="0"/>
              <a:t>низкая производительность для огромных многомерных нестационарных рядов </a:t>
            </a:r>
            <a:br>
              <a:rPr lang="ru-RU" sz="2000" dirty="0"/>
            </a:br>
            <a:r>
              <a:rPr lang="ru-RU" sz="2000" dirty="0"/>
              <a:t>(особенно в случае данных с различным поведением и т. д.).</a:t>
            </a:r>
          </a:p>
        </p:txBody>
      </p:sp>
    </p:spTree>
    <p:extLst>
      <p:ext uri="{BB962C8B-B14F-4D97-AF65-F5344CB8AC3E}">
        <p14:creationId xmlns:p14="http://schemas.microsoft.com/office/powerpoint/2010/main" val="317972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b="1" dirty="0"/>
              <a:t>Сеть на основе внимания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u="sng" dirty="0"/>
              <a:t>Внимание - механизм улучшения долгосрочного обучения зависимостям в нейронной сети.</a:t>
            </a:r>
            <a:endParaRPr lang="ru-RU" sz="2000" dirty="0"/>
          </a:p>
          <a:p>
            <a:pPr>
              <a:spcBef>
                <a:spcPts val="0"/>
              </a:spcBef>
            </a:pPr>
            <a:r>
              <a:rPr lang="ru-RU" sz="2000" dirty="0"/>
              <a:t>Механизм внимания дает несколько ключевых </a:t>
            </a:r>
            <a:r>
              <a:rPr lang="ru-RU" sz="2000" dirty="0" smtClean="0"/>
              <a:t>преимуществ – 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позволяют реагировать на любые значимые редкие события.</a:t>
            </a:r>
            <a:endParaRPr lang="ru-RU" sz="2000" dirty="0"/>
          </a:p>
          <a:p>
            <a:pPr lvl="2">
              <a:spcBef>
                <a:spcPts val="0"/>
              </a:spcBef>
            </a:pPr>
            <a:r>
              <a:rPr lang="ru-RU" sz="1600" dirty="0"/>
              <a:t>Например, в приложениях для прогнозирования </a:t>
            </a:r>
            <a:r>
              <a:rPr lang="ru-RU" sz="1600" dirty="0" smtClean="0"/>
              <a:t>розничной торговли сюда входят праздничные или рекламные периоды</a:t>
            </a:r>
            <a:r>
              <a:rPr lang="ru-RU" sz="1600" dirty="0"/>
              <a:t>, которые </a:t>
            </a:r>
            <a:r>
              <a:rPr lang="ru-RU" sz="1600" dirty="0" smtClean="0"/>
              <a:t>могут </a:t>
            </a:r>
            <a:r>
              <a:rPr lang="ru-RU" sz="1600" dirty="0"/>
              <a:t>положительно повлиять на продажи.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изучать </a:t>
            </a:r>
            <a:r>
              <a:rPr lang="ru-RU" sz="2000" dirty="0"/>
              <a:t>последовательности контролируемой длины (довольно длинные последовательности)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работать как регуляризация, чтобы избежать исчезновения градиента и взрыва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позволяет исключить повторяющиеся </a:t>
            </a:r>
            <a:r>
              <a:rPr lang="ru-RU" sz="2000" dirty="0" smtClean="0"/>
              <a:t>признаки </a:t>
            </a:r>
            <a:r>
              <a:rPr lang="ru-RU" sz="2000" dirty="0"/>
              <a:t>(в трансформаторах), заменив его на кодировку позиций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Первой попыткой </a:t>
            </a:r>
            <a:r>
              <a:rPr lang="ru-RU" sz="2000" dirty="0" smtClean="0"/>
              <a:t>создания </a:t>
            </a:r>
            <a:r>
              <a:rPr lang="ru-RU" sz="2000" dirty="0"/>
              <a:t>внимание было  </a:t>
            </a:r>
            <a:r>
              <a:rPr lang="ru-RU" sz="2000" dirty="0" err="1"/>
              <a:t>Attention</a:t>
            </a:r>
            <a:r>
              <a:rPr lang="ru-RU" sz="2000" dirty="0"/>
              <a:t> </a:t>
            </a:r>
            <a:r>
              <a:rPr lang="ru-RU" sz="2000" dirty="0" err="1"/>
              <a:t>for</a:t>
            </a:r>
            <a:r>
              <a:rPr lang="ru-RU" sz="2000" dirty="0"/>
              <a:t> Seq2Seq RNN </a:t>
            </a:r>
            <a:r>
              <a:rPr lang="ru-RU" sz="2000" dirty="0" err="1"/>
              <a:t>Model</a:t>
            </a:r>
            <a:r>
              <a:rPr lang="ru-RU" sz="2000" dirty="0"/>
              <a:t> ( модель кодировщика-декодера </a:t>
            </a:r>
            <a:r>
              <a:rPr lang="ru-RU" sz="2000" dirty="0" err="1"/>
              <a:t>rnn</a:t>
            </a:r>
            <a:r>
              <a:rPr lang="ru-RU" sz="2000" dirty="0"/>
              <a:t>)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В простой (или наивной) реализации seq2seq модель состоит из двух частей: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кодировщик (извлечение признаков)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и декодер, который инициализируется вектором контекста для выдачи преобразованного вывода.</a:t>
            </a:r>
          </a:p>
          <a:p>
            <a:pPr>
              <a:spcBef>
                <a:spcPts val="0"/>
              </a:spcBef>
            </a:pPr>
            <a:r>
              <a:rPr lang="ru-RU" sz="2000" u="sng" dirty="0"/>
              <a:t>В простейшем случае последние состояния сети кодера используются в качестве состояния дополнительной информации </a:t>
            </a:r>
            <a:r>
              <a:rPr lang="ru-RU" sz="2000" u="sng" dirty="0" smtClean="0"/>
              <a:t>декодера,</a:t>
            </a:r>
            <a:r>
              <a:rPr lang="ru-RU" sz="2000" u="sng" dirty="0"/>
              <a:t> однако часто он забывает самую раннюю часть после завершения обработки всего ввода</a:t>
            </a:r>
            <a:r>
              <a:rPr lang="ru-RU" sz="2000" u="sng" dirty="0" smtClean="0"/>
              <a:t>.</a:t>
            </a:r>
          </a:p>
          <a:p>
            <a:pPr>
              <a:spcBef>
                <a:spcPts val="0"/>
              </a:spcBef>
            </a:pPr>
            <a:r>
              <a:rPr lang="ru-RU" sz="2000" i="1" dirty="0" smtClean="0"/>
              <a:t>Примечание</a:t>
            </a:r>
            <a:endParaRPr lang="ru-RU" sz="2000" dirty="0"/>
          </a:p>
          <a:p>
            <a:pPr>
              <a:spcBef>
                <a:spcPts val="0"/>
              </a:spcBef>
            </a:pPr>
            <a:r>
              <a:rPr lang="ru-RU" sz="2000" i="1" dirty="0"/>
              <a:t>Потенциальная проблема с этим подходом кодер-декодер заключается в том, что нейронная сеть должна иметь возможность сжимать всю необходимую информацию </a:t>
            </a:r>
            <a:r>
              <a:rPr lang="ru-RU" sz="2000" i="1" dirty="0" smtClean="0"/>
              <a:t>исходной последовательности в </a:t>
            </a:r>
            <a:r>
              <a:rPr lang="ru-RU" sz="2000" i="1" dirty="0"/>
              <a:t>вектор фиксированной длины.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5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b="1" u="sng" dirty="0"/>
              <a:t>Механизм внимания был разработан, чтобы помочь запомнить длинные исходные предложения в нейронном машинном переводе. </a:t>
            </a:r>
            <a:endParaRPr lang="ru-RU" sz="2000" b="1" u="sng" dirty="0" smtClean="0"/>
          </a:p>
          <a:p>
            <a:pPr>
              <a:spcBef>
                <a:spcPts val="0"/>
              </a:spcBef>
            </a:pPr>
            <a:r>
              <a:rPr lang="ru-RU" sz="2000" b="1" dirty="0" smtClean="0"/>
              <a:t>Для </a:t>
            </a:r>
            <a:r>
              <a:rPr lang="ru-RU" sz="2000" b="1" dirty="0"/>
              <a:t>понимания внимания предположим, что у вас есть: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последовательная модель для прогнозирования результатов 𝑦𝑖,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последовательный ввод модели ℎ𝑖;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может быть как 𝑦𝑖 − 1, так и его комбинация с другими данными (на рисунке ниже это 𝑦𝑖 − 1;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декодер сохраняет свое скрытое состояние 𝑠𝑖 − 1 и передает его на каждый следующий шаг для предсказания 𝑦𝑖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кроме того, декодер имеет в качестве входного вектора контекста 𝑐𝑖, который указывает на коэффициент воздействия временного шага −.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Давайте теперь рассмотрим </a:t>
            </a:r>
            <a:r>
              <a:rPr lang="ru-RU" sz="2000" b="1" dirty="0"/>
              <a:t>модель </a:t>
            </a:r>
            <a:r>
              <a:rPr lang="ru-RU" sz="2000" b="1" dirty="0" err="1"/>
              <a:t>Attention</a:t>
            </a:r>
            <a:r>
              <a:rPr lang="ru-RU" sz="2000" b="1" dirty="0"/>
              <a:t> </a:t>
            </a:r>
            <a:r>
              <a:rPr lang="ru-RU" sz="2000" b="1" dirty="0" err="1"/>
              <a:t>Encoder-Decoder</a:t>
            </a:r>
            <a:r>
              <a:rPr lang="ru-RU" sz="2000" b="1" dirty="0"/>
              <a:t> (seq2seq).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1" y="4082308"/>
            <a:ext cx="3781425" cy="2305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34" y="3742134"/>
            <a:ext cx="5209801" cy="29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9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b="1" dirty="0"/>
              <a:t>В изначальной задумке</a:t>
            </a:r>
            <a:r>
              <a:rPr lang="ru-RU" sz="2000" u="sng" dirty="0"/>
              <a:t> было предложено использовать персептрон с выходом </a:t>
            </a:r>
            <a:r>
              <a:rPr lang="ru-RU" sz="2000" u="sng" dirty="0" err="1"/>
              <a:t>soft-max</a:t>
            </a:r>
            <a:r>
              <a:rPr lang="ru-RU" sz="2000" u="sng" dirty="0"/>
              <a:t> </a:t>
            </a:r>
            <a:r>
              <a:rPr lang="ru-RU" sz="2000" u="sng" dirty="0" smtClean="0"/>
              <a:t>(для</a:t>
            </a:r>
            <a:r>
              <a:rPr lang="ru-RU" sz="2000" u="sng" dirty="0"/>
              <a:t> </a:t>
            </a:r>
            <a:r>
              <a:rPr lang="ru-RU" sz="2000" dirty="0"/>
              <a:t> 𝑐𝑖 </a:t>
            </a:r>
            <a:r>
              <a:rPr lang="ru-RU" sz="2000" u="sng" dirty="0"/>
              <a:t>) над вектором скрытого пространства модели seq2seq (последний слой кодировщика).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 smtClean="0"/>
              <a:t>Веса </a:t>
            </a:r>
            <a:r>
              <a:rPr lang="ru-RU" sz="2000" dirty="0"/>
              <a:t>этих </a:t>
            </a:r>
            <a:r>
              <a:rPr lang="ru-RU" sz="2000" dirty="0" smtClean="0"/>
              <a:t>𝑎𝑖𝑗 </a:t>
            </a:r>
            <a:r>
              <a:rPr lang="ru-RU" sz="2000" dirty="0"/>
              <a:t>настраивается для каждого выходного элемента.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Другими словами</a:t>
            </a:r>
          </a:p>
          <a:p>
            <a:pPr lvl="0">
              <a:spcBef>
                <a:spcPts val="0"/>
              </a:spcBef>
            </a:pPr>
            <a:r>
              <a:rPr lang="ru-RU" sz="2000" b="1" u="sng" dirty="0"/>
              <a:t>Сеть внимания (или слой) представляет собой отношение между скрытым вектором и всей входной последовательностью.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В соответствии с исходной идеей вектор скрытого состояния 𝑐𝑡 для каждого выходного шага 𝑡 может быть вычислен как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5" y="3448050"/>
            <a:ext cx="5802452" cy="2724150"/>
          </a:xfrm>
          <a:prstGeom prst="rect">
            <a:avLst/>
          </a:prstGeom>
        </p:spPr>
      </p:pic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5894817" y="3089782"/>
                <a:ext cx="6096000" cy="371768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 rtl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ru-RU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где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- вектор контекста - сумма скрытых состояний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входной последовательности, взвешенной по оценкам выравнивания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скрытое состояние кодировщика 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шаг времени.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скрытое состояние декодера 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шаг времени.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баллы выравнивания присваиваются как балл - это степень обучения, в которой каждый результат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соответствует каждому входу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𝑠𝑐𝑜𝑟𝑒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- функция оценки, которая может быть разной, но здесь изначально предлагается одна показана (так называемое аддитивное внимание или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Bahdanau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внимание). Декодер использует эти оценки внимания, чтобы решить, сколько внимания уделять вводу на каждом временном шаге декодирования.</a:t>
                </a:r>
                <a:endParaRPr lang="ru-R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817" y="3089782"/>
                <a:ext cx="6096000" cy="3717684"/>
              </a:xfrm>
              <a:prstGeom prst="rect">
                <a:avLst/>
              </a:prstGeom>
              <a:blipFill>
                <a:blip r:embed="rId3"/>
                <a:stretch>
                  <a:fillRect l="-900" t="-1148" r="-500" b="-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8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Несколько </a:t>
            </a:r>
            <a:r>
              <a:rPr lang="en-US" b="1" dirty="0" err="1"/>
              <a:t>популярных</a:t>
            </a:r>
            <a:r>
              <a:rPr lang="en-US" b="1" dirty="0"/>
              <a:t> </a:t>
            </a:r>
            <a:r>
              <a:rPr lang="en-US" b="1" dirty="0" err="1" smtClean="0"/>
              <a:t>функци</a:t>
            </a:r>
            <a:r>
              <a:rPr lang="ru-RU" b="1" dirty="0" smtClean="0"/>
              <a:t>й внимания</a:t>
            </a:r>
            <a:r>
              <a:rPr lang="en-US" dirty="0" smtClean="0"/>
              <a:t>: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5" y="1126828"/>
            <a:ext cx="6775504" cy="52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2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внимания. </a:t>
            </a:r>
            <a:r>
              <a:rPr lang="en-US" sz="4000" b="1" dirty="0" err="1" smtClean="0"/>
              <a:t>Самовнимание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Модификацией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подхода простого внимания является </a:t>
                </a:r>
                <a:r>
                  <a:rPr lang="en-US" sz="2000" b="1" dirty="0"/>
                  <a:t>слой самовнимания</a:t>
                </a:r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b="1" dirty="0"/>
                  <a:t>Основная идея </a:t>
                </a:r>
                <a:r>
                  <a:rPr lang="en-US" sz="2000" b="1" dirty="0" err="1"/>
                  <a:t>Self_attention</a:t>
                </a:r>
                <a:r>
                  <a:rPr lang="en-US" sz="2000" b="1" dirty="0"/>
                  <a:t> это учиться </a:t>
                </a:r>
                <a:r>
                  <a:rPr lang="en-US" sz="2000" b="1" dirty="0" err="1"/>
                  <a:t>из</a:t>
                </a:r>
                <a:r>
                  <a:rPr lang="en-US" sz="2000" b="1" dirty="0"/>
                  <a:t> </a:t>
                </a:r>
                <a:r>
                  <a:rPr lang="en-US" sz="2000" b="1" dirty="0" err="1" smtClean="0"/>
                  <a:t>вход</a:t>
                </a:r>
                <a:r>
                  <a:rPr lang="ru-RU" sz="2000" b="1" dirty="0" err="1" smtClean="0"/>
                  <a:t>ных</a:t>
                </a:r>
                <a:r>
                  <a:rPr lang="ru-RU" sz="2000" b="1" dirty="0" smtClean="0"/>
                  <a:t> данных</a:t>
                </a:r>
                <a:r>
                  <a:rPr lang="en-US" sz="2000" b="1" dirty="0" smtClean="0"/>
                  <a:t>.</a:t>
                </a:r>
                <a:r>
                  <a:rPr lang="ru-RU" sz="2000" b="1" dirty="0" smtClean="0"/>
                  <a:t> </a:t>
                </a:r>
                <a:endParaRPr lang="en-US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Метод Самовнимания успешно использовался в самых разных задачах.</a:t>
                </a:r>
                <a:br>
                  <a:rPr lang="en-US" sz="2000" dirty="0"/>
                </a:br>
                <a:r>
                  <a:rPr lang="en-US" sz="2000" u="sng" dirty="0" err="1" smtClean="0"/>
                  <a:t>Главное</a:t>
                </a:r>
                <a:r>
                  <a:rPr lang="en-US" sz="2000" u="sng" dirty="0" smtClean="0"/>
                  <a:t> </a:t>
                </a:r>
                <a:r>
                  <a:rPr lang="en-US" sz="2000" u="sng" dirty="0"/>
                  <a:t>преимущество здесь в том, что вы </a:t>
                </a:r>
                <a:r>
                  <a:rPr lang="en-US" sz="2000" u="sng" dirty="0" err="1"/>
                  <a:t>можете</a:t>
                </a:r>
                <a:r>
                  <a:rPr lang="en-US" sz="2000" u="sng" dirty="0"/>
                  <a:t> </a:t>
                </a:r>
                <a:r>
                  <a:rPr lang="en-US" sz="2000" u="sng" dirty="0" err="1" smtClean="0"/>
                  <a:t>предварительн</a:t>
                </a:r>
                <a:r>
                  <a:rPr lang="ru-RU" sz="2000" u="sng" dirty="0" smtClean="0"/>
                  <a:t>о</a:t>
                </a:r>
                <a:r>
                  <a:rPr lang="en-US" sz="2000" u="sng" dirty="0" smtClean="0"/>
                  <a:t> </a:t>
                </a:r>
                <a:r>
                  <a:rPr lang="en-US" sz="2000" u="sng" dirty="0" err="1" smtClean="0"/>
                  <a:t>трениров</a:t>
                </a:r>
                <a:r>
                  <a:rPr lang="ru-RU" sz="2000" u="sng" dirty="0" err="1" smtClean="0"/>
                  <a:t>ать</a:t>
                </a:r>
                <a:r>
                  <a:rPr lang="en-US" sz="2000" u="sng" dirty="0" smtClean="0"/>
                  <a:t> </a:t>
                </a:r>
                <a:r>
                  <a:rPr lang="en-US" sz="2000" u="sng" dirty="0" err="1"/>
                  <a:t>кодировщик</a:t>
                </a:r>
                <a:r>
                  <a:rPr lang="en-US" sz="2000" u="sng" dirty="0"/>
                  <a:t> </a:t>
                </a:r>
                <a:r>
                  <a:rPr lang="ru-RU" sz="2000" u="sng" dirty="0" smtClean="0"/>
                  <a:t>без учителя</a:t>
                </a:r>
                <a:endParaRPr lang="en-US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В случае самовнимания мы можем упростить аддитивное внимание следующим </a:t>
                </a:r>
                <a:r>
                  <a:rPr lang="en-US" sz="2000" dirty="0" err="1"/>
                  <a:t>образом</a:t>
                </a:r>
                <a:r>
                  <a:rPr lang="en-US" sz="2000" dirty="0" smtClean="0"/>
                  <a:t>:</a:t>
                </a:r>
              </a:p>
              <a:p>
                <a:pPr mar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​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/>
                        <m:t>tanh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Таким образом, мы можем вычислить </a:t>
                </a:r>
                <a:r>
                  <a:rPr lang="en-US" sz="2000" dirty="0" err="1"/>
                  <a:t>представление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c 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в матричной форме следующим образом: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sz="2000"/>
                                  <m:t>softmax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000"/>
                                  <m:t>tanh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mr>
                    </m:m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матрица скрытых состояний;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вектор внимания;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- представление последовательности (вектор контекста). 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96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внимания. </a:t>
            </a:r>
            <a:r>
              <a:rPr lang="en-US" sz="4000" b="1" dirty="0" err="1" smtClean="0"/>
              <a:t>Самовнимание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Примечание</a:t>
                </a:r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Другой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способ объяснения самовнимания для каждого вектора контекста.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индексы по всей входной последовательности (здесь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). 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Вес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не является параметром, как в обычной нейронной сети, а является производным от функции над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а также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smtClean="0"/>
                  <a:t> </a:t>
                </a:r>
                <a:r>
                  <a:rPr lang="en-US" sz="2000" dirty="0"/>
                  <a:t>Например,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34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" y="663470"/>
            <a:ext cx="4162425" cy="2809875"/>
          </a:xfrm>
          <a:prstGeom prst="rect">
            <a:avLst/>
          </a:prstGeom>
        </p:spPr>
      </p:pic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4658816"/>
            <a:ext cx="5373260" cy="1896444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155575" y="37022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сети самовосприятия для прогнозирования клинической диагностики на основе показателей пациента.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5181214" y="10380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Схема кодера, основанная на самовнимании, для создания значений контекстного вектора для многомерных временных рядов.</a:t>
            </a:r>
            <a:endParaRPr lang="ru-RU" dirty="0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500" y="2108926"/>
            <a:ext cx="3434735" cy="449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1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/>
                <a:r>
                  <a:rPr lang="en-US" sz="2000" dirty="0" err="1" smtClean="0"/>
                  <a:t>Внимание</a:t>
                </a:r>
                <a:r>
                  <a:rPr lang="en-US" sz="2000" dirty="0" smtClean="0"/>
                  <a:t> "</a:t>
                </a:r>
                <a:r>
                  <a:rPr lang="en-US" sz="2000" dirty="0" err="1" smtClean="0"/>
                  <a:t>ключ-значение</a:t>
                </a:r>
                <a:r>
                  <a:rPr lang="en-US" sz="2000" dirty="0"/>
                  <a:t>" - это модификация самовнимания, предлагающая разбить каждый скрытый вектор.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в ключ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и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такой, что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Ключи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используются для расчета </a:t>
                </a:r>
                <a:r>
                  <a:rPr lang="en-US" sz="2000" dirty="0" err="1"/>
                  <a:t>распределения</a:t>
                </a:r>
                <a:r>
                  <a:rPr lang="en-US" sz="2000" dirty="0"/>
                  <a:t> </a:t>
                </a:r>
                <a:r>
                  <a:rPr lang="en-US" sz="2000" dirty="0" err="1" smtClean="0"/>
                  <a:t>внимания</a:t>
                </a:r>
                <a:r>
                  <a:rPr lang="ru-RU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с дополнительным вниманием:</a:t>
                </a:r>
                <a:br>
                  <a:rPr lang="en-US" sz="2000" dirty="0"/>
                </a:br>
                <a:endParaRPr lang="ru-RU" sz="2000" dirty="0"/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/>
                      <m:t>softmax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m:rPr>
                        <m:nor/>
                      </m:rPr>
                      <a:rPr lang="en-US" sz="2000"/>
                      <m:t>tanh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;…;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]+(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ru-RU" sz="2000" dirty="0"/>
              </a:p>
              <a:p>
                <a:pPr algn="l" rtl="0"/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длина окна внимания 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acc>
                  </m:oMath>
                </a14:m>
                <a:r>
                  <a:rPr lang="en-US" sz="2000" dirty="0"/>
                  <a:t>вектор единиц.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Затем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часть значений используется для получения контекстного представления.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  <a:br>
                  <a:rPr lang="en-US" sz="2000" dirty="0"/>
                </a:br>
                <a:endParaRPr lang="ru-RU" sz="2000" dirty="0"/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;…;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ru-RU" sz="2000" dirty="0"/>
              </a:p>
              <a:p>
                <a:pPr algn="l" rtl="0"/>
                <a:r>
                  <a:rPr lang="en-US" sz="2000" dirty="0"/>
                  <a:t>Таким образом, мы вводим отдельные веса для текущего ввода и предыдущих вводов.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Примечание</a:t>
                </a:r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Вы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можете выбрать в качестве </a:t>
                </a:r>
                <a:r>
                  <a:rPr lang="en-US" sz="2000" dirty="0" err="1"/>
                  <a:t>ключаответзначение</a:t>
                </a:r>
                <a:r>
                  <a:rPr lang="en-US" sz="2000" dirty="0"/>
                  <a:t> исходя из вашей задачи. например, ключом может быть все, кроме последних значений, а значение - последнее значение последовательности.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993" r="-1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214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/>
                <a:r>
                  <a:rPr lang="ru-RU" sz="2000" b="1" i="1" dirty="0" smtClean="0"/>
                  <a:t>Внимание </a:t>
                </a:r>
                <a:r>
                  <a:rPr lang="en-US" sz="2000" b="1" i="1" dirty="0" err="1" smtClean="0"/>
                  <a:t>Запрос</a:t>
                </a:r>
                <a:r>
                  <a:rPr lang="ru-RU" sz="2000" b="1" i="1" dirty="0" smtClean="0"/>
                  <a:t>-</a:t>
                </a:r>
                <a:r>
                  <a:rPr lang="en-US" sz="2000" b="1" i="1" dirty="0" err="1" smtClean="0"/>
                  <a:t>ключ-значение</a:t>
                </a:r>
                <a:r>
                  <a:rPr lang="en-US" sz="2000" b="1" i="1" dirty="0" smtClean="0"/>
                  <a:t>  </a:t>
                </a:r>
                <a:endParaRPr lang="ru-RU" sz="2000" b="1" i="1" dirty="0"/>
              </a:p>
              <a:p>
                <a:pPr algn="l" rtl="0"/>
                <a:r>
                  <a:rPr lang="en-US" sz="2000" dirty="0" err="1" smtClean="0"/>
                  <a:t>Самовнимание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запрос</a:t>
                </a:r>
                <a:r>
                  <a:rPr lang="ru-RU" sz="2000" dirty="0" smtClean="0"/>
                  <a:t>-</a:t>
                </a:r>
                <a:r>
                  <a:rPr lang="en-US" sz="2000" dirty="0" err="1" smtClean="0"/>
                  <a:t>ключ-значение</a:t>
                </a:r>
                <a:r>
                  <a:rPr lang="en-US" sz="2000" dirty="0" smtClean="0"/>
                  <a:t>, </a:t>
                </a:r>
                <a:r>
                  <a:rPr lang="en-US" sz="2000" dirty="0"/>
                  <a:t>было предложено, чтобы каждый входной вектор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мо</a:t>
                </a:r>
                <a:r>
                  <a:rPr lang="ru-RU" sz="2000" dirty="0" smtClean="0"/>
                  <a:t>г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использоваться в операции внимания тремя различными способами: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Запрос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сравнивается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для вычисления весов для собственного вывода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ключ</a:t>
                </a:r>
                <a:r>
                  <a:rPr lang="en-US" sz="20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сравнивается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для расчета весов для выхода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вектор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. </a:t>
                </a:r>
                <a:endParaRPr lang="ru-RU" sz="2000" dirty="0" smtClean="0"/>
              </a:p>
              <a:p>
                <a:r>
                  <a:rPr lang="en-US" sz="2000" b="1" i="1" dirty="0" err="1"/>
                  <a:t>значение</a:t>
                </a:r>
                <a:r>
                  <a:rPr lang="en-US" sz="2000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используется как часть взвешенной суммы для вычисления каждого выходного вектора после вычисления весов. </a:t>
                </a:r>
                <a:endParaRPr lang="ru-RU" sz="2000" dirty="0" smtClean="0"/>
              </a:p>
              <a:p>
                <a:r>
                  <a:rPr lang="en-US" sz="2000" dirty="0" err="1" smtClean="0"/>
                  <a:t>мы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можем ввести три вектора (полученные матрицей трех весов):</a:t>
                </a:r>
                <a:endParaRPr lang="ru-RU" sz="2000" dirty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ru-RU" sz="2000" dirty="0"/>
              </a:p>
              <a:p>
                <a:pPr algn="l" rtl="0"/>
                <a:r>
                  <a:rPr lang="en-US" sz="2000" dirty="0"/>
                  <a:t>Все три матрицы весов должны иметь размерность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</a:t>
                </a: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размер окна (или входа). В этом случае выходной вектор можно рассчитать как "</a:t>
                </a:r>
                <a:r>
                  <a:rPr lang="en-US" sz="2000" dirty="0" smtClean="0"/>
                  <a:t>масштабированный точечный продукт "</a:t>
                </a:r>
                <a:br>
                  <a:rPr lang="en-US" sz="2000" dirty="0" smtClean="0"/>
                </a:b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9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321" y="4554691"/>
            <a:ext cx="3387643" cy="21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9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300" b="1" dirty="0">
                <a:solidFill>
                  <a:srgbClr val="000000"/>
                </a:solidFill>
              </a:rPr>
              <a:t>Внимание </a:t>
            </a:r>
            <a:r>
              <a:rPr lang="ru-RU" sz="3300" b="1" dirty="0"/>
              <a:t>Пример временной свертки - </a:t>
            </a:r>
            <a:r>
              <a:rPr lang="ru-RU" sz="3300" b="1" dirty="0" err="1"/>
              <a:t>самовнимание</a:t>
            </a:r>
            <a:endParaRPr lang="ru-RU" altLang="ru-RU" sz="33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dirty="0" smtClean="0"/>
              <a:t>Пример </a:t>
            </a:r>
            <a:r>
              <a:rPr lang="en-US" sz="2000" dirty="0"/>
              <a:t>Temporal-convolution - сеть самовнимания (запрос-ключ-значение) для многомерной классификации временных рядов.</a:t>
            </a:r>
            <a:endParaRPr 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175" y="1620171"/>
            <a:ext cx="7191375" cy="431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ru-RU" sz="3200" b="1" dirty="0"/>
              <a:t>Методы машинного обучения на основе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3" y="846034"/>
            <a:ext cx="11835925" cy="5862415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ru-RU" sz="2200" b="1" dirty="0"/>
              <a:t>Классические модели, управляемые данными (или подход машинного обучения)</a:t>
            </a:r>
            <a:r>
              <a:rPr lang="ru-RU" sz="2200" dirty="0"/>
              <a:t> .</a:t>
            </a:r>
          </a:p>
          <a:p>
            <a:pPr lvl="0">
              <a:lnSpc>
                <a:spcPct val="100000"/>
              </a:lnSpc>
            </a:pPr>
            <a:r>
              <a:rPr lang="ru-RU" sz="2200" dirty="0"/>
              <a:t>Такие методы, как опорные вектора (SV</a:t>
            </a:r>
            <a:r>
              <a:rPr lang="en-US" sz="2200" dirty="0"/>
              <a:t>M</a:t>
            </a:r>
            <a:r>
              <a:rPr lang="ru-RU" sz="2200" dirty="0"/>
              <a:t>), случайный лес, </a:t>
            </a:r>
            <a:r>
              <a:rPr lang="ru-RU" sz="2200" dirty="0" err="1"/>
              <a:t>XGBoost</a:t>
            </a:r>
            <a:r>
              <a:rPr lang="en-US" sz="2200" dirty="0"/>
              <a:t>, TSF, ROCKET, </a:t>
            </a:r>
            <a:r>
              <a:rPr lang="ru-RU" sz="2200" dirty="0"/>
              <a:t>и </a:t>
            </a:r>
            <a:r>
              <a:rPr lang="ru-RU" sz="2200" dirty="0" err="1"/>
              <a:t>тд</a:t>
            </a:r>
            <a:r>
              <a:rPr lang="ru-RU" sz="2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ru-RU" sz="2200" dirty="0"/>
              <a:t>Позволяют работать с сильно нелинейными данными.</a:t>
            </a:r>
          </a:p>
          <a:p>
            <a:pPr lvl="1">
              <a:lnSpc>
                <a:spcPct val="100000"/>
              </a:lnSpc>
            </a:pPr>
            <a:r>
              <a:rPr lang="ru-RU" sz="2200" dirty="0"/>
              <a:t>Нет необходимости в статистической гипотезе для модели.</a:t>
            </a:r>
          </a:p>
          <a:p>
            <a:pPr lvl="1">
              <a:lnSpc>
                <a:spcPct val="100000"/>
              </a:lnSpc>
            </a:pPr>
            <a:r>
              <a:rPr lang="ru-RU" sz="2200" dirty="0"/>
              <a:t>Хорошо справляется с нестационарными отношениями между данными.</a:t>
            </a:r>
          </a:p>
          <a:p>
            <a:pPr lvl="1">
              <a:lnSpc>
                <a:spcPct val="100000"/>
              </a:lnSpc>
            </a:pPr>
            <a:r>
              <a:rPr lang="ru-RU" sz="2200" dirty="0"/>
              <a:t>Легко тренировать.</a:t>
            </a:r>
            <a:endParaRPr lang="en-US" sz="2200" dirty="0"/>
          </a:p>
          <a:p>
            <a:pPr lvl="1">
              <a:lnSpc>
                <a:spcPct val="100000"/>
              </a:lnSpc>
            </a:pPr>
            <a:r>
              <a:rPr lang="ru-RU" sz="2200" dirty="0"/>
              <a:t>Иногда но всегда и не полностью результаты интерпретируются.</a:t>
            </a:r>
            <a:endParaRPr lang="en-US" sz="2200" dirty="0"/>
          </a:p>
          <a:p>
            <a:pPr marL="358775" lvl="1">
              <a:lnSpc>
                <a:spcPct val="100000"/>
              </a:lnSpc>
            </a:pPr>
            <a:r>
              <a:rPr lang="ru-RU" sz="2200" b="1" dirty="0"/>
              <a:t>Но</a:t>
            </a:r>
          </a:p>
          <a:p>
            <a:pPr lvl="1">
              <a:lnSpc>
                <a:spcPct val="100000"/>
              </a:lnSpc>
            </a:pPr>
            <a:r>
              <a:rPr lang="ru-RU" sz="2200" dirty="0"/>
              <a:t>Точность сильно зависит от выбора значений </a:t>
            </a:r>
            <a:r>
              <a:rPr lang="ru-RU" sz="2200" dirty="0" err="1"/>
              <a:t>гиперпараметров</a:t>
            </a:r>
            <a:r>
              <a:rPr lang="ru-RU" sz="2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ru-RU" sz="2200" dirty="0"/>
              <a:t>Неявная зависимость выбранной модели и данных от результатов прогноза.</a:t>
            </a:r>
          </a:p>
          <a:p>
            <a:pPr lvl="1">
              <a:lnSpc>
                <a:spcPct val="100000"/>
              </a:lnSpc>
            </a:pPr>
            <a:r>
              <a:rPr lang="ru-RU" sz="2200" dirty="0"/>
              <a:t>Точность сильно зависит от сходства между обученными данными и данными вывода.</a:t>
            </a:r>
          </a:p>
          <a:p>
            <a:pPr lvl="1">
              <a:lnSpc>
                <a:spcPct val="100000"/>
              </a:lnSpc>
            </a:pPr>
            <a:r>
              <a:rPr lang="ru-RU" sz="2200" dirty="0"/>
              <a:t>Трудно достичь сопоставимой точности с подходом на основе модели для относительно простых данных.</a:t>
            </a:r>
          </a:p>
          <a:p>
            <a:pPr lvl="1">
              <a:lnSpc>
                <a:spcPct val="100000"/>
              </a:lnSpc>
            </a:pPr>
            <a:r>
              <a:rPr lang="ru-RU" sz="2200" dirty="0"/>
              <a:t>Часто нужно использовать ансамбль методов для достижения приемлемой точности</a:t>
            </a:r>
          </a:p>
          <a:p>
            <a:pPr lvl="1">
              <a:lnSpc>
                <a:spcPct val="100000"/>
              </a:lnSpc>
            </a:pPr>
            <a:r>
              <a:rPr lang="ru-RU" sz="2200" dirty="0"/>
              <a:t>Вычислительная сложность работы значительно выше, чем для модельных подходов</a:t>
            </a:r>
          </a:p>
        </p:txBody>
      </p:sp>
    </p:spTree>
    <p:extLst>
      <p:ext uri="{BB962C8B-B14F-4D97-AF65-F5344CB8AC3E}">
        <p14:creationId xmlns:p14="http://schemas.microsoft.com/office/powerpoint/2010/main" val="19496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 smtClean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</a:t>
            </a:r>
            <a:r>
              <a:rPr lang="ru-RU" sz="3200" b="1" dirty="0" smtClean="0"/>
              <a:t>внимание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ru-RU" sz="2000" b="1" dirty="0"/>
              <a:t>Многоголовое внимание</a:t>
            </a:r>
            <a:endParaRPr lang="ru-RU" sz="2000" dirty="0"/>
          </a:p>
          <a:p>
            <a:r>
              <a:rPr lang="ru-RU" sz="2000" dirty="0"/>
              <a:t>Различительную силу </a:t>
            </a:r>
            <a:r>
              <a:rPr lang="ru-RU" sz="2000" dirty="0" err="1"/>
              <a:t>самовнимания</a:t>
            </a:r>
            <a:r>
              <a:rPr lang="ru-RU" sz="2000" dirty="0"/>
              <a:t> можно повысить, используя его ансамбль. Объединение может быть реализовано путем объединения нескольких слоев </a:t>
            </a:r>
            <a:r>
              <a:rPr lang="ru-RU" sz="2000" dirty="0" err="1"/>
              <a:t>самовнимания</a:t>
            </a:r>
            <a:r>
              <a:rPr lang="ru-RU" sz="2000" dirty="0"/>
              <a:t> параллельно (которые мы будем индексировать с помощью 𝑟), каждый с различной матрицей весов 𝑊𝑟𝑞, 𝑊𝑟𝑘, 𝑊𝑟𝑣. </a:t>
            </a:r>
            <a:endParaRPr lang="ru-RU" sz="2000" dirty="0" smtClean="0"/>
          </a:p>
          <a:p>
            <a:r>
              <a:rPr lang="ru-RU" sz="2000" dirty="0"/>
              <a:t>Для каждого входа 𝑥𝑖 каждая голова внимания производит другой выходной вектор 𝑦𝑟𝑖. Мы объединяем их и передаем через линейное преобразование, чтобы уменьшить размерность до. </a:t>
            </a:r>
            <a:endParaRPr lang="ru-RU" sz="2000" dirty="0" smtClean="0"/>
          </a:p>
          <a:p>
            <a:r>
              <a:rPr lang="ru-RU" sz="2000" i="1" dirty="0" smtClean="0"/>
              <a:t>Примечание</a:t>
            </a:r>
            <a:endParaRPr lang="ru-RU" sz="2000" dirty="0"/>
          </a:p>
          <a:p>
            <a:r>
              <a:rPr lang="ru-RU" sz="2000" dirty="0" smtClean="0"/>
              <a:t>можно </a:t>
            </a:r>
            <a:r>
              <a:rPr lang="ru-RU" sz="2000" dirty="0"/>
              <a:t>выделить:</a:t>
            </a:r>
          </a:p>
          <a:p>
            <a:pPr lvl="3"/>
            <a:r>
              <a:rPr lang="ru-RU" sz="2000" b="1" dirty="0"/>
              <a:t>Узкое</a:t>
            </a:r>
            <a:r>
              <a:rPr lang="ru-RU" sz="2000" dirty="0"/>
              <a:t> </a:t>
            </a:r>
            <a:r>
              <a:rPr lang="ru-RU" sz="2000" dirty="0" err="1"/>
              <a:t>самовнимание</a:t>
            </a:r>
            <a:r>
              <a:rPr lang="ru-RU" sz="2000" dirty="0"/>
              <a:t> с </a:t>
            </a:r>
            <a:r>
              <a:rPr lang="ru-RU" sz="2000" b="1" dirty="0"/>
              <a:t>несколькими головами</a:t>
            </a:r>
            <a:r>
              <a:rPr lang="ru-RU" sz="2000" dirty="0"/>
              <a:t> : разрезать входной вектор на r частей (если вектор имеет 256 измерений, и у нас есть 8 </a:t>
            </a:r>
            <a:r>
              <a:rPr lang="ru-RU" sz="2000" dirty="0" smtClean="0"/>
              <a:t>голов </a:t>
            </a:r>
            <a:r>
              <a:rPr lang="ru-RU" sz="2000" dirty="0"/>
              <a:t>внимания, мы разрезаем его на 8 частей по </a:t>
            </a:r>
            <a:r>
              <a:rPr lang="ru-RU" sz="2000" dirty="0" smtClean="0"/>
              <a:t>32 значения).</a:t>
            </a:r>
            <a:endParaRPr lang="ru-RU" sz="2000" dirty="0"/>
          </a:p>
          <a:p>
            <a:pPr lvl="3"/>
            <a:r>
              <a:rPr lang="ru-RU" sz="2000" b="1" dirty="0"/>
              <a:t>широкое</a:t>
            </a:r>
            <a:r>
              <a:rPr lang="ru-RU" sz="2000" dirty="0"/>
              <a:t> </a:t>
            </a:r>
            <a:r>
              <a:rPr lang="ru-RU" sz="2000" dirty="0" err="1"/>
              <a:t>самовнимание</a:t>
            </a:r>
            <a:r>
              <a:rPr lang="ru-RU" sz="2000" dirty="0"/>
              <a:t> с </a:t>
            </a:r>
            <a:r>
              <a:rPr lang="ru-RU" sz="2000" b="1" dirty="0"/>
              <a:t>несколькими </a:t>
            </a:r>
            <a:r>
              <a:rPr lang="ru-RU" sz="2000" b="1" dirty="0" smtClean="0"/>
              <a:t>головами</a:t>
            </a:r>
            <a:r>
              <a:rPr lang="ru-RU" sz="2000" dirty="0" smtClean="0"/>
              <a:t>: </a:t>
            </a:r>
            <a:r>
              <a:rPr lang="ru-RU" sz="2000" dirty="0"/>
              <a:t>создание матриц </a:t>
            </a:r>
            <a:r>
              <a:rPr lang="ru-RU" sz="2000" dirty="0" smtClean="0"/>
              <a:t>𝑟 </a:t>
            </a:r>
            <a:r>
              <a:rPr lang="ru-RU" sz="2000" dirty="0"/>
              <a:t>с полным размером </a:t>
            </a:r>
            <a:r>
              <a:rPr lang="ru-RU" sz="2000" dirty="0" smtClean="0"/>
              <a:t>(для </a:t>
            </a:r>
            <a:r>
              <a:rPr lang="ru-RU" sz="2000" dirty="0"/>
              <a:t>256 </a:t>
            </a:r>
            <a:r>
              <a:rPr lang="ru-RU" sz="2000" dirty="0" err="1"/>
              <a:t>dim</a:t>
            </a:r>
            <a:r>
              <a:rPr lang="ru-RU" sz="2000" dirty="0"/>
              <a:t> создайте 8 головок внимания, с 256 × 256 </a:t>
            </a:r>
            <a:r>
              <a:rPr lang="ru-RU" sz="2000" dirty="0" err="1"/>
              <a:t>dim</a:t>
            </a:r>
            <a:r>
              <a:rPr lang="ru-RU" sz="2000" dirty="0" smtClean="0"/>
              <a:t>.) </a:t>
            </a:r>
            <a:r>
              <a:rPr lang="ru-RU" sz="2000" dirty="0"/>
              <a:t>- Таким образом вы получите лучший результат за счет большего объема памяти и времени.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04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внимание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 smtClean="0"/>
                  <a:t> В векторе контекста самовнимания с несколькими головами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можно представить как:</a:t>
                </a:r>
                <a:endParaRPr lang="ru-RU" sz="2000" dirty="0"/>
              </a:p>
              <a:p>
                <a:pPr marL="0" indent="0" algn="ctr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𝑀𝑢𝑙𝑡𝑖𝐻𝑒𝑎𝑑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𝑐𝑜𝑛𝑐𝑎𝑡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; …; 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: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u-RU" sz="2000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sz="2000" dirty="0"/>
                  <a:t> - матрица весов каждого удара головой.</a:t>
                </a:r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Пример </a:t>
                </a:r>
                <a:r>
                  <a:rPr lang="en-US" sz="2000" dirty="0"/>
                  <a:t>простой сети с многоголовым вниманием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597" y="3097317"/>
            <a:ext cx="61118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</a:t>
            </a:r>
            <a:r>
              <a:rPr lang="ru-RU" sz="3200" b="1" dirty="0" smtClean="0"/>
              <a:t>внимание с маской</a:t>
            </a:r>
            <a:endParaRPr lang="ru-RU" altLang="ru-RU" sz="32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sz="2000" dirty="0" smtClean="0"/>
                  <a:t>Недостаток простого </a:t>
                </a:r>
                <a:r>
                  <a:rPr lang="ru-RU" sz="2000" dirty="0" err="1"/>
                  <a:t>самовнимания</a:t>
                </a:r>
                <a:r>
                  <a:rPr lang="ru-RU" sz="2000" dirty="0"/>
                  <a:t> состоит в том, что оно сопровождается влиянием прямого и предыдущего входов на каждый выход. Это приводит к нарушению требований причинно-следственной связи. Чтобы избежать этого, матрица весов должна быть преобразована в случайную форму (т.е. матрицу треугольника). Такую операцию можно выполнить путем его умножения на соответствующую матрицу-маску. Маскирование </a:t>
                </a:r>
                <a:r>
                  <a:rPr lang="ru-RU" sz="2000" dirty="0" err="1"/>
                  <a:t>самовнимания</a:t>
                </a:r>
                <a:r>
                  <a:rPr lang="ru-RU" sz="2000" dirty="0"/>
                  <a:t> позволяет использовать его как аналог модели авторегрессии.  Маскирование</a:t>
                </a:r>
                <a:r>
                  <a:rPr lang="ru-RU" sz="2000" dirty="0" smtClean="0"/>
                  <a:t> внимания </a:t>
                </a:r>
                <a:r>
                  <a:rPr lang="ru-RU" sz="2000" dirty="0"/>
                  <a:t>можно представить как</a:t>
                </a:r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𝑀𝑄</m:t>
                              </m:r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1" dirty="0" err="1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маскирующая матрица - верхний треугольник, в следующем виде</a:t>
                </a:r>
                <a:endParaRPr lang="ru-RU" sz="2000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Где мы используем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en-US" sz="2000" dirty="0"/>
                  <a:t> поскольку мы хотим, чтобы эти элементы были равны нулю после </a:t>
                </a:r>
                <a:r>
                  <a:rPr lang="en-US" sz="2000" dirty="0" err="1"/>
                  <a:t>softmax</a:t>
                </a:r>
                <a:r>
                  <a:rPr lang="en-US" sz="2000" dirty="0"/>
                  <a:t>.</a:t>
                </a:r>
                <a:endParaRPr lang="ru-RU" sz="2000" dirty="0"/>
              </a:p>
              <a:p>
                <a:pPr marL="0" lvl="0" indent="0" algn="l" rtl="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/>
              </a:p>
              <a:p>
                <a:pPr algn="l" rtl="0">
                  <a:lnSpc>
                    <a:spcPct val="120000"/>
                  </a:lnSpc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r="-5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95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внимание с маской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ru-RU" sz="2000" i="1" dirty="0" smtClean="0"/>
              <a:t>Примечание</a:t>
            </a:r>
            <a:r>
              <a:rPr lang="ru-RU" sz="2000" i="1" dirty="0"/>
              <a:t>.</a:t>
            </a:r>
            <a:r>
              <a:rPr lang="ru-RU" sz="2000" dirty="0"/>
              <a:t>  Маскирование </a:t>
            </a:r>
            <a:r>
              <a:rPr lang="ru-RU" sz="2000" dirty="0" err="1" smtClean="0"/>
              <a:t>самовнимания</a:t>
            </a:r>
            <a:r>
              <a:rPr lang="ru-RU" sz="2000" dirty="0"/>
              <a:t>, чтобы элементы могли обращаться только к входным элементам, которые предшествуют им в последовательности. Обратите внимание, что символ умножения немного вводит в заблуждение: мы фактически устанавливаем замаскированные элементы (белые квадраты) на -∞.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88" y="2001808"/>
            <a:ext cx="5486400" cy="198120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7201700" y="3484373"/>
            <a:ext cx="41350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нескольких подходов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для</a:t>
            </a:r>
            <a:b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многоголовое замаскированное самовнимание.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  <a:latin typeface="Helvetica Neue"/>
              </a:rPr>
              <a:t/>
            </a:r>
            <a:br>
              <a:rPr lang="en-US" dirty="0">
                <a:solidFill>
                  <a:srgbClr val="000000"/>
                </a:solidFill>
                <a:latin typeface="Helvetica Neue"/>
              </a:rPr>
            </a:br>
            <a:endParaRPr lang="ru-RU" dirty="0"/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65" y="4304852"/>
            <a:ext cx="5618666" cy="2165416"/>
          </a:xfrm>
          <a:prstGeom prst="rect">
            <a:avLst/>
          </a:prstGeom>
        </p:spPr>
      </p:pic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142542" y="424765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В памяти сжатого внимания </a:t>
            </a:r>
            <a:r>
              <a:rPr lang="ru-RU" dirty="0" err="1"/>
              <a:t>case</a:t>
            </a:r>
            <a:r>
              <a:rPr lang="ru-RU" dirty="0"/>
              <a:t> </a:t>
            </a:r>
            <a:r>
              <a:rPr lang="ru-RU" dirty="0" err="1"/>
              <a:t>conv</a:t>
            </a:r>
            <a:r>
              <a:rPr lang="ru-RU" dirty="0"/>
              <a:t> - означает 1𝑥1conv для уменьшения количества сверток при </a:t>
            </a:r>
            <a:r>
              <a:rPr lang="ru-RU" dirty="0" err="1"/>
              <a:t>самовнимании</a:t>
            </a:r>
            <a:r>
              <a:rPr lang="ru-RU" dirty="0"/>
              <a:t>. Это похоже на шумоподавление - вы теряете элементы данных. В </a:t>
            </a:r>
            <a:r>
              <a:rPr lang="ru-RU" dirty="0" err="1" smtClean="0"/>
              <a:t>самовнимании</a:t>
            </a:r>
            <a:r>
              <a:rPr lang="ru-RU" dirty="0" smtClean="0"/>
              <a:t> </a:t>
            </a:r>
            <a:r>
              <a:rPr lang="ru-RU" dirty="0"/>
              <a:t>декодера вы обрабатываете все данные вместе. При локальном внимании вы обрабатываете данные из каждой позиции скользящего окна отдельно и результаты </a:t>
            </a:r>
            <a:r>
              <a:rPr lang="ru-RU" dirty="0" err="1" smtClean="0"/>
              <a:t>объеденяем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507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 smtClean="0"/>
              <a:t>Блок</a:t>
            </a:r>
            <a:r>
              <a:rPr lang="en-US" sz="3200" b="1" dirty="0" smtClean="0"/>
              <a:t> </a:t>
            </a:r>
            <a:r>
              <a:rPr lang="en-US" sz="3200" b="1" dirty="0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/>
            <a:r>
              <a:rPr lang="ru-RU" sz="2000" dirty="0" smtClean="0"/>
              <a:t>Блок </a:t>
            </a:r>
            <a:r>
              <a:rPr lang="ru-RU" sz="2000" dirty="0"/>
              <a:t>трансформаторов состоит из:</a:t>
            </a:r>
          </a:p>
          <a:p>
            <a:pPr lvl="1"/>
            <a:r>
              <a:rPr lang="ru-RU" sz="2000" dirty="0"/>
              <a:t>слой </a:t>
            </a:r>
            <a:r>
              <a:rPr lang="ru-RU" sz="2000" dirty="0" err="1"/>
              <a:t>самовнимания</a:t>
            </a:r>
            <a:r>
              <a:rPr lang="ru-RU" sz="2000" dirty="0"/>
              <a:t>,</a:t>
            </a:r>
          </a:p>
          <a:p>
            <a:pPr lvl="1"/>
            <a:r>
              <a:rPr lang="ru-RU" sz="2000" dirty="0"/>
              <a:t>нормализация слоя,</a:t>
            </a:r>
          </a:p>
          <a:p>
            <a:pPr lvl="1"/>
            <a:r>
              <a:rPr lang="ru-RU" sz="2000" dirty="0"/>
              <a:t>слой прямой связи (один MLP применяется независимо к каждому вектору),</a:t>
            </a:r>
          </a:p>
          <a:p>
            <a:pPr lvl="1"/>
            <a:r>
              <a:rPr lang="ru-RU" sz="2000" dirty="0"/>
              <a:t>и еще одна нормализация слоя.</a:t>
            </a:r>
          </a:p>
          <a:p>
            <a:pPr lvl="1"/>
            <a:r>
              <a:rPr lang="ru-RU" sz="2000" dirty="0"/>
              <a:t>Остаточные соединения добавляются вокруг обоих перед нормализацией.</a:t>
            </a:r>
          </a:p>
          <a:p>
            <a:pPr lvl="0"/>
            <a:r>
              <a:rPr lang="ru-RU" sz="2000" i="1" dirty="0"/>
              <a:t>Примечание</a:t>
            </a:r>
            <a:endParaRPr lang="ru-RU" sz="2000" dirty="0"/>
          </a:p>
          <a:p>
            <a:pPr lvl="0"/>
            <a:r>
              <a:rPr lang="ru-RU" sz="2000" dirty="0"/>
              <a:t>Порядок различных компонентов не высечен на камне;</a:t>
            </a:r>
          </a:p>
          <a:p>
            <a:pPr lvl="0"/>
            <a:r>
              <a:rPr lang="ru-RU" sz="2000" dirty="0"/>
              <a:t>важно объединить </a:t>
            </a:r>
            <a:r>
              <a:rPr lang="ru-RU" sz="2000" dirty="0" err="1"/>
              <a:t>самовнимание</a:t>
            </a:r>
            <a:r>
              <a:rPr lang="ru-RU" sz="2000" dirty="0"/>
              <a:t> с локальной прямой связью, а также добавить нормализацию и остаточные связи.</a:t>
            </a:r>
          </a:p>
          <a:p>
            <a:pPr lvl="0"/>
            <a:r>
              <a:rPr lang="ru-RU" sz="2000" dirty="0"/>
              <a:t>в трансформаторе у вас может быть многоголовое внимание, и каждый MLP будет работать с другой головой.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75" y="4582730"/>
            <a:ext cx="5016263" cy="22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6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u="sng" dirty="0"/>
              <a:t>Архитектура </a:t>
            </a:r>
            <a:r>
              <a:rPr lang="en-US" sz="2000" u="sng" dirty="0" err="1"/>
              <a:t>блока</a:t>
            </a:r>
            <a:r>
              <a:rPr lang="en-US" sz="2000" u="sng" dirty="0"/>
              <a:t> </a:t>
            </a:r>
            <a:r>
              <a:rPr lang="en-US" sz="2000" u="sng" dirty="0" err="1" smtClean="0"/>
              <a:t>не</a:t>
            </a:r>
            <a:r>
              <a:rPr lang="en-US" sz="2000" u="sng" dirty="0" smtClean="0"/>
              <a:t> </a:t>
            </a:r>
            <a:r>
              <a:rPr lang="en-US" sz="2000" u="sng" dirty="0" err="1"/>
              <a:t>содержит</a:t>
            </a:r>
            <a:r>
              <a:rPr lang="en-US" sz="2000" u="sng" dirty="0"/>
              <a:t> </a:t>
            </a:r>
            <a:r>
              <a:rPr lang="ru-RU" sz="2000" u="sng" dirty="0" smtClean="0"/>
              <a:t>сверток</a:t>
            </a:r>
            <a:r>
              <a:rPr lang="en-US" sz="2000" u="sng" dirty="0" smtClean="0"/>
              <a:t> </a:t>
            </a:r>
            <a:r>
              <a:rPr lang="en-US" sz="2000" u="sng" dirty="0"/>
              <a:t>- это полносвязная архитектура в исходной идее.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5" y="1229567"/>
            <a:ext cx="6715125" cy="3057525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307975" y="49320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Обратите внимание, что классическая реализация трансформатора использует нормализацию слоя вместо пакетной нормализации.</a:t>
            </a:r>
            <a:endParaRPr lang="ru-RU" dirty="0"/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3"/>
          <a:srcRect r="49746"/>
          <a:stretch/>
        </p:blipFill>
        <p:spPr>
          <a:xfrm>
            <a:off x="6188365" y="4859089"/>
            <a:ext cx="245081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0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/>
            <a:r>
              <a:rPr lang="en-US" dirty="0"/>
              <a:t>Архитектура блоков преобразования в стеке.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7" y="1346926"/>
            <a:ext cx="9148559" cy="456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0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b="1" dirty="0"/>
              <a:t>Преобразователь с позиционным кодированием</a:t>
            </a:r>
            <a:r>
              <a:rPr lang="ru-RU" sz="2000" dirty="0"/>
              <a:t> . Главный недостаток реализации простого преобразователя (FC) в том, что он не может изменить порядок последовательности.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Одно из возможных решений - наделить модель определенным порядком - добавить информацию о ее положении к каждому образцу в серии. Мы называем это «информацией», </a:t>
            </a:r>
            <a:r>
              <a:rPr lang="ru-RU" sz="2000" b="1" dirty="0" smtClean="0"/>
              <a:t>позиционное </a:t>
            </a:r>
            <a:r>
              <a:rPr lang="ru-RU" sz="2000" b="1" dirty="0"/>
              <a:t>кодирование.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u="sng" dirty="0"/>
              <a:t>Чтобы включить информацию о порядке последовательности, в архитектуру преобразователя </a:t>
            </a:r>
            <a:r>
              <a:rPr lang="ru-RU" sz="2000" u="sng" dirty="0" smtClean="0"/>
              <a:t>можно использовать </a:t>
            </a:r>
            <a:r>
              <a:rPr lang="ru-RU" sz="2000" u="sng" dirty="0"/>
              <a:t>кодирование положения.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Кодирование выполняется путем сопоставления значений временных шагов 𝑡: 𝑡 + 𝜏 с </a:t>
            </a:r>
            <a:r>
              <a:rPr lang="ru-RU" sz="2000" dirty="0" smtClean="0"/>
              <a:t>таблицей, </a:t>
            </a:r>
            <a:r>
              <a:rPr lang="ru-RU" sz="2000" dirty="0"/>
              <a:t>которая позволяет получить d-мерный код для каждого временного шага.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Позиционное кодирование должно выполняться как во время обучения, так и во время оценки.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Позиционное кодирование может быть выполнено как:</a:t>
            </a:r>
          </a:p>
          <a:p>
            <a:pPr lvl="1">
              <a:spcBef>
                <a:spcPts val="0"/>
              </a:spcBef>
            </a:pPr>
            <a:r>
              <a:rPr lang="ru-RU" sz="2000" dirty="0" err="1"/>
              <a:t>рандомизированная</a:t>
            </a:r>
            <a:r>
              <a:rPr lang="ru-RU" sz="2000" dirty="0"/>
              <a:t> кодировка (фиксируется как </a:t>
            </a:r>
            <a:r>
              <a:rPr lang="ru-RU" sz="2000" dirty="0" err="1"/>
              <a:t>гиперпараметр</a:t>
            </a:r>
            <a:r>
              <a:rPr lang="ru-RU" sz="2000" dirty="0"/>
              <a:t>).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обученная кодировка (</a:t>
            </a:r>
            <a:r>
              <a:rPr lang="ru-RU" sz="2000" dirty="0" err="1" smtClean="0"/>
              <a:t>предобученный</a:t>
            </a:r>
            <a:r>
              <a:rPr lang="ru-RU" sz="2000" dirty="0" smtClean="0"/>
              <a:t> </a:t>
            </a:r>
            <a:r>
              <a:rPr lang="ru-RU" sz="2000" dirty="0" err="1"/>
              <a:t>гиперпараметр</a:t>
            </a:r>
            <a:r>
              <a:rPr lang="ru-RU" sz="2000" dirty="0"/>
              <a:t>).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фиксированное кодирование функции (в исходном предложении)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633" y="4635782"/>
            <a:ext cx="40386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7166" y="692112"/>
                <a:ext cx="11832935" cy="6140153"/>
              </a:xfrm>
            </p:spPr>
            <p:txBody>
              <a:bodyPr>
                <a:noAutofit/>
              </a:bodyPr>
              <a:lstStyle/>
              <a:p>
                <a:pPr lvl="1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u="sng" dirty="0" smtClean="0"/>
                  <a:t>В </a:t>
                </a:r>
                <a:r>
                  <a:rPr lang="en-US" sz="2000" u="sng" dirty="0"/>
                  <a:t>первоначально предложенное представление позиции </a:t>
                </a:r>
                <a:r>
                  <a:rPr lang="en-US" sz="2000" u="sng" dirty="0" smtClean="0"/>
                  <a:t/>
                </a:r>
                <a:br>
                  <a:rPr lang="en-US" sz="2000" u="sng" dirty="0" smtClean="0"/>
                </a:br>
                <a:r>
                  <a:rPr lang="en-US" sz="2000" u="sng" dirty="0" smtClean="0"/>
                  <a:t>кодирование</a:t>
                </a:r>
              </a:p>
              <a:p>
                <a:pPr marL="457200" lvl="1" indent="0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  <a:p>
                <a:pPr algn="l" rtl="0"/>
                <a:endParaRPr lang="ru-RU" sz="2000" dirty="0"/>
              </a:p>
              <a:p>
                <a:pPr marL="457200" lvl="1" indent="0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166" y="692112"/>
                <a:ext cx="11832935" cy="6140153"/>
              </a:xfrm>
              <a:blipFill>
                <a:blip r:embed="rId2"/>
                <a:stretch>
                  <a:fillRect t="-596"/>
                </a:stretch>
              </a:blipFill>
            </p:spPr>
            <p:txBody>
              <a:bodyPr/>
              <a:lstStyle/>
              <a:p>
                <a:pPr rtl="0" algn="l"/>
                <a:r>
                  <a:rPr lang="ru-RU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31" y="3973239"/>
            <a:ext cx="5970395" cy="2884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155575" y="4847410"/>
                <a:ext cx="468989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:r>
                  <a:rPr lang="en-US" dirty="0"/>
                  <a:t>Пример 128-мерного позиционного кодирования для последовательности с максимальной длиной 50. Каждая строка представляет вектор внедрения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4847410"/>
                <a:ext cx="4689890" cy="1200329"/>
              </a:xfrm>
              <a:prstGeom prst="rect">
                <a:avLst/>
              </a:prstGeom>
              <a:blipFill>
                <a:blip r:embed="rId4"/>
                <a:stretch>
                  <a:fillRect l="-1170" t="-2538" b="-7107"/>
                </a:stretch>
              </a:blipFill>
            </p:spPr>
            <p:txBody>
              <a:bodyPr/>
              <a:lstStyle/>
              <a:p>
                <a:pPr rtl="0" algn="l"/>
                <a:r>
                  <a:rPr lang="ru-RU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878" y="184666"/>
            <a:ext cx="3501544" cy="391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7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endParaRPr lang="ru-RU" sz="2000" dirty="0"/>
          </a:p>
          <a:p>
            <a:pPr lvl="1"/>
            <a:r>
              <a:rPr lang="ru-RU" sz="2000" u="sng" dirty="0"/>
              <a:t>Как показано выше,</a:t>
            </a:r>
            <a:r>
              <a:rPr lang="ru-RU" sz="2000" dirty="0"/>
              <a:t>  извлечение признаков на основе </a:t>
            </a:r>
            <a:r>
              <a:rPr lang="ru-RU" sz="2000" dirty="0" err="1" smtClean="0"/>
              <a:t>трансформера</a:t>
            </a:r>
            <a:r>
              <a:rPr lang="ru-RU" sz="2000" dirty="0" smtClean="0"/>
              <a:t> </a:t>
            </a:r>
            <a:r>
              <a:rPr lang="ru-RU" sz="2000" dirty="0"/>
              <a:t>временных рядов состоит из встраивания входных данных, выполняемого полностью 1-мерной </a:t>
            </a:r>
            <a:r>
              <a:rPr lang="ru-RU" sz="2000" dirty="0" err="1"/>
              <a:t>сверточной</a:t>
            </a:r>
            <a:r>
              <a:rPr lang="ru-RU" sz="2000" dirty="0"/>
              <a:t> сетью и кодировщиком положения.</a:t>
            </a:r>
          </a:p>
          <a:p>
            <a:pPr lvl="1"/>
            <a:r>
              <a:rPr lang="ru-RU" sz="2000" dirty="0"/>
              <a:t>Причина, по которой кодирование позиций добавляется (вместо конкатенации), связана с высокой размерностью входных данных (N </a:t>
            </a:r>
            <a:r>
              <a:rPr lang="ru-RU" sz="2000" dirty="0" smtClean="0"/>
              <a:t>карт </a:t>
            </a:r>
            <a:r>
              <a:rPr lang="ru-RU" sz="2000" dirty="0"/>
              <a:t>- встраивание признаков).</a:t>
            </a:r>
          </a:p>
          <a:p>
            <a:pPr lvl="1"/>
            <a:r>
              <a:rPr lang="ru-RU" sz="2000" b="1" u="sng" dirty="0"/>
              <a:t>Добавив матрицу кодирования позиций, вы получите признаки </a:t>
            </a:r>
            <a:r>
              <a:rPr lang="ru-RU" sz="2000" b="1" u="sng" dirty="0" smtClean="0"/>
              <a:t>ортогональными, </a:t>
            </a:r>
            <a:r>
              <a:rPr lang="ru-RU" sz="2000" b="1" u="sng" dirty="0"/>
              <a:t>что означает </a:t>
            </a:r>
            <a:r>
              <a:rPr lang="ru-RU" sz="2000" b="1" u="sng" dirty="0" smtClean="0"/>
              <a:t>больше </a:t>
            </a:r>
            <a:r>
              <a:rPr lang="ru-RU" sz="2000" b="1" u="sng" dirty="0"/>
              <a:t>внимание к нескольким </a:t>
            </a:r>
            <a:r>
              <a:rPr lang="ru-RU" sz="2000" b="1" u="sng" dirty="0" smtClean="0"/>
              <a:t>головам.</a:t>
            </a:r>
            <a:endParaRPr lang="ru-RU" sz="2000" dirty="0"/>
          </a:p>
          <a:p>
            <a:pPr lvl="1"/>
            <a:r>
              <a:rPr lang="ru-RU" sz="2000" b="1" u="sng" dirty="0"/>
              <a:t>Кодирование позиции добавляет к данным лишь небольшие фрагменты выводов (например, шумы) - ожидается, что это не повлияет на полученную точность.</a:t>
            </a:r>
            <a:endParaRPr lang="ru-RU" sz="2000" dirty="0"/>
          </a:p>
          <a:p>
            <a:r>
              <a:rPr lang="ru-RU" sz="2000" dirty="0"/>
              <a:t>Пример многоголовой сети внимания для классификации временных рядов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5" y="4210216"/>
            <a:ext cx="9730471" cy="179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2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ru-RU" sz="3200" b="1" dirty="0"/>
              <a:t>Методы машинного обучения на основе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3" y="846034"/>
            <a:ext cx="11835925" cy="5245471"/>
          </a:xfrm>
        </p:spPr>
        <p:txBody>
          <a:bodyPr>
            <a:noAutofit/>
          </a:bodyPr>
          <a:lstStyle/>
          <a:p>
            <a:pPr lvl="0"/>
            <a:r>
              <a:rPr lang="ru-RU" sz="2000" b="1" dirty="0"/>
              <a:t>Глубокая нейронная сеть</a:t>
            </a:r>
            <a:r>
              <a:rPr lang="ru-RU" sz="2000" dirty="0"/>
              <a:t> .</a:t>
            </a:r>
          </a:p>
          <a:p>
            <a:pPr marL="685800" lvl="2"/>
            <a:r>
              <a:rPr lang="ru-RU" sz="2200" dirty="0"/>
              <a:t>Нет необходимости в статистической гипотезе или конкретной форме модели.</a:t>
            </a:r>
          </a:p>
          <a:p>
            <a:pPr marL="685800" lvl="2"/>
            <a:r>
              <a:rPr lang="ru-RU" sz="2200" dirty="0"/>
              <a:t>Может аппроксимировать любую функцию с пропущенными данными, аномалиями и другими нерегулярными шаблонами.</a:t>
            </a:r>
          </a:p>
          <a:p>
            <a:pPr marL="685800" lvl="2"/>
            <a:r>
              <a:rPr lang="ru-RU" sz="2200" dirty="0"/>
              <a:t>Позволяют работать с огромными многомерными рядами данных со сложной взаимосвязью поведения между данными.</a:t>
            </a:r>
          </a:p>
          <a:p>
            <a:pPr marL="685800" lvl="2"/>
            <a:r>
              <a:rPr lang="ru-RU" sz="2200" dirty="0"/>
              <a:t>Автоматически извлекают и обрабатывают сложные признаки и отношения между ними.</a:t>
            </a:r>
          </a:p>
          <a:p>
            <a:pPr marL="685800" lvl="2"/>
            <a:r>
              <a:rPr lang="ru-RU" sz="2200" dirty="0"/>
              <a:t>Для сложных и многомерных данных в большом количестве модели, управляемые данными, могут обеспечить лучшую производительность.</a:t>
            </a:r>
          </a:p>
          <a:p>
            <a:pPr marL="228600" lvl="1"/>
            <a:r>
              <a:rPr lang="ru-RU" sz="2000" b="1" dirty="0"/>
              <a:t>НО</a:t>
            </a:r>
          </a:p>
          <a:p>
            <a:pPr marL="685800" lvl="2"/>
            <a:r>
              <a:rPr lang="ru-RU" sz="2200" dirty="0"/>
              <a:t>Требуется тщательная настройка </a:t>
            </a:r>
            <a:r>
              <a:rPr lang="ru-RU" sz="2200" dirty="0" err="1"/>
              <a:t>гиперпараметров</a:t>
            </a:r>
            <a:r>
              <a:rPr lang="ru-RU" sz="2200" dirty="0"/>
              <a:t>.</a:t>
            </a:r>
          </a:p>
          <a:p>
            <a:pPr marL="685800" lvl="2"/>
            <a:r>
              <a:rPr lang="ru-RU" sz="2200" dirty="0"/>
              <a:t>Часто требуется ансамбль сетей для получения высокой точности.</a:t>
            </a:r>
          </a:p>
          <a:p>
            <a:pPr marL="685800" lvl="2"/>
            <a:r>
              <a:rPr lang="ru-RU" sz="2200" dirty="0"/>
              <a:t>Тяжело перетренировать.</a:t>
            </a:r>
          </a:p>
          <a:p>
            <a:pPr marL="685800" lvl="2"/>
            <a:r>
              <a:rPr lang="ru-RU" sz="2200" dirty="0"/>
              <a:t>Трудно достичь сопоставимой точности с подходом на основе модели для относительно простых рядов.</a:t>
            </a:r>
          </a:p>
          <a:p>
            <a:pPr lvl="1"/>
            <a:r>
              <a:rPr lang="ru-RU" sz="2200" dirty="0"/>
              <a:t>Выбор конкретных методов зависит от поставленной задачи.</a:t>
            </a:r>
          </a:p>
          <a:p>
            <a:pPr lvl="1"/>
            <a:r>
              <a:rPr lang="ru-RU" sz="2200" dirty="0"/>
              <a:t>Для простых и одномерных данных работает хуже остальных методов.</a:t>
            </a:r>
          </a:p>
        </p:txBody>
      </p:sp>
    </p:spTree>
    <p:extLst>
      <p:ext uri="{BB962C8B-B14F-4D97-AF65-F5344CB8AC3E}">
        <p14:creationId xmlns:p14="http://schemas.microsoft.com/office/powerpoint/2010/main" val="326593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solidFill>
                  <a:srgbClr val="000000"/>
                </a:solidFill>
              </a:rPr>
              <a:t>Примечание. </a:t>
            </a:r>
            <a:r>
              <a:rPr lang="en-US" sz="2000" dirty="0">
                <a:solidFill>
                  <a:srgbClr val="000000"/>
                </a:solidFill>
              </a:rPr>
              <a:t>Блок трансформатора следует отличать от </a:t>
            </a:r>
            <a:r>
              <a:rPr lang="en-US" sz="2000" b="1" dirty="0">
                <a:solidFill>
                  <a:srgbClr val="000000"/>
                </a:solidFill>
              </a:rPr>
              <a:t>модель кодера-декодера трансформатора </a:t>
            </a:r>
            <a:r>
              <a:rPr lang="en-US" sz="2000" dirty="0">
                <a:solidFill>
                  <a:srgbClr val="000000"/>
                </a:solidFill>
              </a:rPr>
              <a:t>Пример модели кодера-декодера преобразователя прогнозирования временных рядов</a:t>
            </a:r>
          </a:p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0" y="2433780"/>
            <a:ext cx="6140450" cy="341942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76" y="2873431"/>
            <a:ext cx="4686300" cy="3714750"/>
          </a:xfrm>
          <a:prstGeom prst="rect">
            <a:avLst/>
          </a:prstGeom>
        </p:spPr>
      </p:pic>
      <p:sp>
        <p:nvSpPr>
          <p:cNvPr id="33" name="Прямоугольник 32"/>
          <p:cNvSpPr/>
          <p:nvPr/>
        </p:nvSpPr>
        <p:spPr>
          <a:xfrm>
            <a:off x="5003219" y="1541372"/>
            <a:ext cx="64966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Примечание.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В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запрос внимания декодер-кодировщик и ключ получены от кодировщика, а значение - из входных данных декодера.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модели кодировщика-декодера с пакетным преобразователем прогнозирования временных рядов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4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Несколько статей предложили ряд модификаций внимания для временных рядов.</a:t>
            </a:r>
            <a:br>
              <a:rPr lang="en-US" sz="2000" dirty="0"/>
            </a:br>
            <a:r>
              <a:rPr lang="en-US" sz="2000" dirty="0"/>
              <a:t>Один из самых популярных - </a:t>
            </a:r>
            <a:r>
              <a:rPr lang="en-US" sz="2000" b="1" dirty="0"/>
              <a:t>Закрытый линейный блок</a:t>
            </a: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496051"/>
            <a:ext cx="5962650" cy="4000500"/>
          </a:xfrm>
          <a:prstGeom prst="rect">
            <a:avLst/>
          </a:prstGeom>
        </p:spPr>
      </p:pic>
      <p:sp>
        <p:nvSpPr>
          <p:cNvPr id="32" name="Прямоугольник 31"/>
          <p:cNvSpPr/>
          <p:nvPr/>
        </p:nvSpPr>
        <p:spPr>
          <a:xfrm>
            <a:off x="6727825" y="1684337"/>
            <a:ext cx="482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Другой - блок временного внимания.</a:t>
            </a:r>
            <a:endParaRPr lang="ru-RU" dirty="0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25" y="2007364"/>
            <a:ext cx="4976156" cy="2077059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7189143" y="4083888"/>
            <a:ext cx="3320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Блок сжатия и возбуждения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в качестве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альтернативное внимание</a:t>
            </a:r>
            <a:endParaRPr lang="ru-RU" dirty="0"/>
          </a:p>
        </p:txBody>
      </p:sp>
      <p:sp>
        <p:nvSpPr>
          <p:cNvPr id="30" name="AutoShape 2" descr="image.png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122" y="4730219"/>
            <a:ext cx="4944459" cy="194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4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828"/>
          </a:xfrm>
        </p:spPr>
        <p:txBody>
          <a:bodyPr/>
          <a:lstStyle/>
          <a:p>
            <a:r>
              <a:rPr lang="ru-RU" b="1" dirty="0"/>
              <a:t>Рекуррентные нейронные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8385" y="1102409"/>
            <a:ext cx="10815415" cy="49805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dirty="0"/>
              <a:t>Рекуррентные нейронные сети это тип сетей, основанный на </a:t>
            </a:r>
            <a:r>
              <a:rPr lang="ru-RU" sz="2200" dirty="0" err="1"/>
              <a:t>переиспользовании</a:t>
            </a:r>
            <a:r>
              <a:rPr lang="ru-RU" sz="2200" dirty="0"/>
              <a:t> одних и тех же весовых параметров, но изменяющегося вектора состояний для последовательных участков данных . 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При этом сеть как бы скользит по данным.</a:t>
            </a:r>
          </a:p>
          <a:p>
            <a:pPr lvl="1">
              <a:lnSpc>
                <a:spcPct val="100000"/>
              </a:lnSpc>
            </a:pPr>
            <a:r>
              <a:rPr lang="ru-RU" sz="2000" dirty="0"/>
              <a:t>Вектор состояний – это модель памяти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Отличие рекуррентной сети от обычно полносвязаной в использовании скрытого состояния, которое передается из одной позиции окна в другую. </a:t>
            </a:r>
          </a:p>
          <a:p>
            <a:endParaRPr lang="ru-RU" sz="2200" dirty="0"/>
          </a:p>
        </p:txBody>
      </p:sp>
      <p:pic>
        <p:nvPicPr>
          <p:cNvPr id="1026" name="Picture 2" descr="https://res.cloudinary.com/dyd911kmh/image/upload/v1647442110/image2_ysmal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7" y="3841744"/>
            <a:ext cx="6582785" cy="194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me series forecasting | TensorFlow C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841" y="3804875"/>
            <a:ext cx="4464704" cy="279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12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9832"/>
          </a:xfrm>
        </p:spPr>
        <p:txBody>
          <a:bodyPr/>
          <a:lstStyle/>
          <a:p>
            <a:r>
              <a:rPr lang="ru-RU" b="1" dirty="0"/>
              <a:t>Рекуррентные нейронные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7464" y="1204958"/>
            <a:ext cx="10515600" cy="4351338"/>
          </a:xfrm>
        </p:spPr>
        <p:txBody>
          <a:bodyPr>
            <a:normAutofit/>
          </a:bodyPr>
          <a:lstStyle/>
          <a:p>
            <a:r>
              <a:rPr lang="ru-RU" sz="2100" dirty="0"/>
              <a:t>Другая интерпретация сети – мы движемся окном по временному ряду. </a:t>
            </a:r>
          </a:p>
          <a:p>
            <a:r>
              <a:rPr lang="ru-RU" sz="2100" dirty="0"/>
              <a:t>Но корме результата для каждого положения окна мы сохраняем внутреннее состояние </a:t>
            </a:r>
          </a:p>
          <a:p>
            <a:pPr lvl="1"/>
            <a:r>
              <a:rPr lang="ru-RU" sz="2100" dirty="0"/>
              <a:t>состояние используется в следующем положении окна</a:t>
            </a:r>
          </a:p>
        </p:txBody>
      </p:sp>
      <p:pic>
        <p:nvPicPr>
          <p:cNvPr id="3074" name="Picture 2" descr="https://neerc.ifmo.ru/wiki/images/thumb/1/18/RNN_BPTT.jpg/450px-RNN_BPT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69" y="2508410"/>
            <a:ext cx="5700045" cy="282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neerc.ifmo.ru/wiki/images/thumb/a/a6/RNN_BP.jpg/450px-RNN_B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0" y="2361527"/>
            <a:ext cx="3516669" cy="278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114" y="4221016"/>
            <a:ext cx="3814508" cy="256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42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Сеть </a:t>
            </a:r>
            <a:r>
              <a:rPr lang="ru-RU" dirty="0" err="1"/>
              <a:t>Джордана</a:t>
            </a:r>
            <a:r>
              <a:rPr lang="ru-RU" dirty="0"/>
              <a:t> или </a:t>
            </a:r>
            <a:r>
              <a:rPr lang="en-US" dirty="0"/>
              <a:t>Simple RNN/Vanilla RNN</a:t>
            </a:r>
            <a:r>
              <a:rPr lang="ru-RU" dirty="0"/>
              <a:t>:</a:t>
            </a:r>
          </a:p>
        </p:txBody>
      </p:sp>
      <p:pic>
        <p:nvPicPr>
          <p:cNvPr id="2050" name="Picture 2" descr="https://stanford.edu/~shervine/teaching/cs-230/illustrations/description-block-rnn-ltr.png?74e25518f882f8758439bcb3637715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63" y="1957497"/>
            <a:ext cx="4838971" cy="241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7615"/>
            <a:ext cx="4162425" cy="8096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6" y="5259124"/>
            <a:ext cx="4029075" cy="819150"/>
          </a:xfrm>
          <a:prstGeom prst="rect">
            <a:avLst/>
          </a:prstGeom>
        </p:spPr>
      </p:pic>
      <p:pic>
        <p:nvPicPr>
          <p:cNvPr id="2061" name="Picture 13" descr="Illustration of the vanilla recurrent neural network. | Download Scientific 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508855"/>
            <a:ext cx="4298113" cy="183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1225"/>
          </a:xfrm>
        </p:spPr>
        <p:txBody>
          <a:bodyPr/>
          <a:lstStyle/>
          <a:p>
            <a:r>
              <a:rPr lang="ru-RU" b="1" dirty="0"/>
              <a:t>Простая рекуррентная нейронные сети</a:t>
            </a: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453149" y="4736659"/>
            <a:ext cx="10515600" cy="626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Может быть и формулировка </a:t>
            </a:r>
            <a:r>
              <a:rPr lang="ru-RU" dirty="0" err="1"/>
              <a:t>Элмана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3098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en-US" b="1" dirty="0"/>
              <a:t>Рекуррентные нейронные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738806" cy="6140153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000" b="1" dirty="0"/>
              <a:t>Рекуррентные нейронные сети (RNN)</a:t>
            </a:r>
            <a:r>
              <a:rPr lang="ru-RU" sz="2000" dirty="0"/>
              <a:t>  исторически использовались при моделировании последовательностей, давая хорошие результаты по множеству задач.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Традиционное применение RNN - обработка естественного языка.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Однако в последние годы для приложений временного прогнозирования было разработано много архитектур на основе RNN.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Упомянутая выше популярность в обработке последовательностей связана с тем, что ячейки RNN содержат состояние внутренней памяти, которое действует как сжатое резюме прошлой информации.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469" y="3413065"/>
            <a:ext cx="4657529" cy="313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9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b="1" dirty="0"/>
              <a:t>Рекуррентные нейронные сети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459910" cy="6140153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Одна из  </a:t>
            </a:r>
            <a:r>
              <a:rPr lang="ru-RU" sz="2200" b="1" dirty="0"/>
              <a:t>основных проблем простых RNN (</a:t>
            </a:r>
            <a:r>
              <a:rPr lang="ru-RU" sz="2200" b="1" dirty="0" err="1"/>
              <a:t>vanilla</a:t>
            </a:r>
            <a:r>
              <a:rPr lang="ru-RU" sz="2200" b="1" dirty="0"/>
              <a:t> RNN)</a:t>
            </a:r>
            <a:r>
              <a:rPr lang="ru-RU" sz="2200" dirty="0"/>
              <a:t>  - это </a:t>
            </a:r>
            <a:r>
              <a:rPr lang="ru-RU" sz="2200" b="1" dirty="0"/>
              <a:t>взрыв веса (или градиента) и вымывание градиента</a:t>
            </a:r>
            <a:r>
              <a:rPr lang="ru-RU" sz="2200" dirty="0"/>
              <a:t>,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когда обрабатывается длинная последовательность.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Таким образом, только некоторая часть серии может быть обработана как вход RNN.</a:t>
            </a:r>
            <a:endParaRPr lang="en-US" sz="2200" dirty="0"/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200" b="1" dirty="0"/>
              <a:t>Решением этой простой проблемы RNN</a:t>
            </a:r>
            <a:r>
              <a:rPr lang="ru-RU" sz="2200" dirty="0"/>
              <a:t>  являются: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усечение обучение (усеченное обратное распространение).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двунаправленное обучение (если возможно).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использование продвинутых </a:t>
            </a:r>
            <a:r>
              <a:rPr lang="en-US" sz="2200" dirty="0"/>
              <a:t> </a:t>
            </a:r>
            <a:r>
              <a:rPr lang="ru-RU" sz="2200" dirty="0"/>
              <a:t>архитектур рекуррентных сетей (LSTM, GRU и др.).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регуляризация обучения (</a:t>
            </a:r>
            <a:r>
              <a:rPr lang="ru-RU" sz="2200" dirty="0" err="1"/>
              <a:t>батч</a:t>
            </a:r>
            <a:r>
              <a:rPr lang="ru-RU" sz="2200" dirty="0"/>
              <a:t>-норма, L1, L2,ограничение  градиентные (или его нормы), функции активации с </a:t>
            </a:r>
            <a:r>
              <a:rPr lang="ru-RU" sz="2200" dirty="0" err="1"/>
              <a:t>самонормализацией</a:t>
            </a:r>
            <a:r>
              <a:rPr lang="ru-RU" sz="2200" dirty="0"/>
              <a:t> и т. д.).</a:t>
            </a:r>
          </a:p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ru-RU" altLang="ru-RU" sz="2200" b="1" dirty="0">
                <a:latin typeface="-apple-system"/>
              </a:rPr>
              <a:t>Также отметим, что следствием высокой вероятности переобучения является не возможность сделать рекуррентные сети слишком глубокими.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ru-RU" altLang="ru-RU" sz="2200" dirty="0">
                <a:latin typeface="-apple-system"/>
              </a:rPr>
              <a:t>Архитектуры, содержащие более 4 двунаправленных слоев это редкость.</a:t>
            </a:r>
            <a:r>
              <a:rPr lang="ru-RU" altLang="ru-RU" sz="2200" dirty="0"/>
              <a:t> </a:t>
            </a:r>
            <a:endParaRPr lang="ru-RU" altLang="ru-RU" sz="2200" dirty="0">
              <a:latin typeface="Arial" panose="020B0604020202020204" pitchFamily="34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ru-RU" sz="22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201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b="1" dirty="0"/>
              <a:t>Рекуррентные нейронные сети</a:t>
            </a:r>
            <a:endParaRPr lang="en-US" b="1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05019" y="879998"/>
            <a:ext cx="5687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усеченного обратного распространения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18734"/>
            <a:ext cx="5735504" cy="2008425"/>
          </a:xfrm>
          <a:prstGeom prst="rect">
            <a:avLst/>
          </a:prstGeom>
        </p:spPr>
      </p:pic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067052" y="3537486"/>
            <a:ext cx="4479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двунаправленного обучения</a:t>
            </a:r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852" y="4075955"/>
            <a:ext cx="7251411" cy="26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61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b="1" dirty="0"/>
              <a:t>Рекуррентные нейронные сети</a:t>
            </a:r>
            <a:endParaRPr lang="en-US" b="1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3247782"/>
            <a:ext cx="6794070" cy="2699171"/>
          </a:xfrm>
          <a:prstGeom prst="rect">
            <a:avLst/>
          </a:prstGeom>
        </p:spPr>
      </p:pic>
      <p:sp>
        <p:nvSpPr>
          <p:cNvPr id="18" name="Объект 2"/>
          <p:cNvSpPr>
            <a:spLocks noGrp="1"/>
          </p:cNvSpPr>
          <p:nvPr>
            <p:ph idx="1"/>
          </p:nvPr>
        </p:nvSpPr>
        <p:spPr>
          <a:xfrm>
            <a:off x="6003634" y="2228242"/>
            <a:ext cx="4921541" cy="357763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Пример </a:t>
            </a:r>
            <a:r>
              <a:rPr lang="en-US" sz="2000" dirty="0" err="1"/>
              <a:t>расширенного</a:t>
            </a:r>
            <a:r>
              <a:rPr lang="en-US" sz="2000" dirty="0"/>
              <a:t> </a:t>
            </a:r>
            <a:r>
              <a:rPr lang="en-US" sz="2000" dirty="0" err="1"/>
              <a:t>обучения</a:t>
            </a:r>
            <a:r>
              <a:rPr lang="en-US" sz="2000" dirty="0"/>
              <a:t> RNN</a:t>
            </a:r>
          </a:p>
          <a:p>
            <a:pPr algn="l" rtl="0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 </a:t>
            </a:r>
            <a:r>
              <a:rPr lang="en-US" sz="2000" dirty="0"/>
              <a:t>(temporal learning)</a:t>
            </a:r>
            <a:endParaRPr lang="en-US" sz="16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1267010"/>
            <a:ext cx="4810125" cy="5289786"/>
          </a:xfrm>
          <a:prstGeom prst="rect">
            <a:avLst/>
          </a:prstGeom>
        </p:spPr>
      </p:pic>
      <p:sp>
        <p:nvSpPr>
          <p:cNvPr id="19" name="Объект 2"/>
          <p:cNvSpPr txBox="1">
            <a:spLocks/>
          </p:cNvSpPr>
          <p:nvPr/>
        </p:nvSpPr>
        <p:spPr>
          <a:xfrm>
            <a:off x="1660234" y="717847"/>
            <a:ext cx="4921541" cy="357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Глубокая сеть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28165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825"/>
          </a:xfrm>
        </p:spPr>
        <p:txBody>
          <a:bodyPr/>
          <a:lstStyle/>
          <a:p>
            <a:r>
              <a:rPr lang="ru-RU" b="1" dirty="0"/>
              <a:t>Рекуррентные нейронные 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123950"/>
            <a:ext cx="10725150" cy="5476875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ru-RU" altLang="ru-RU" sz="2200" dirty="0">
                <a:latin typeface="-apple-system"/>
              </a:rPr>
              <a:t>Недостатком подходов обучения с </a:t>
            </a:r>
            <a:r>
              <a:rPr lang="en-US" altLang="ru-RU" sz="2200" dirty="0">
                <a:latin typeface="-apple-system"/>
              </a:rPr>
              <a:t>RNN </a:t>
            </a:r>
            <a:r>
              <a:rPr lang="ru-RU" altLang="ru-RU" sz="2200" dirty="0">
                <a:latin typeface="-apple-system"/>
              </a:rPr>
              <a:t>является не возможность учета долговременного контекста. </a:t>
            </a:r>
            <a:endParaRPr lang="en-US" altLang="ru-RU" sz="2200" dirty="0">
              <a:latin typeface="-apple-system"/>
            </a:endParaRPr>
          </a:p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ru-RU" altLang="ru-RU" sz="2200" dirty="0">
                <a:latin typeface="-apple-system"/>
              </a:rPr>
              <a:t>Для решения этой проблемы используются </a:t>
            </a:r>
            <a:r>
              <a:rPr lang="ru-RU" altLang="ru-RU" sz="2200" dirty="0">
                <a:latin typeface="var(--jp-code-font-family)"/>
              </a:rPr>
              <a:t>LSTM</a:t>
            </a:r>
            <a:r>
              <a:rPr lang="ru-RU" altLang="ru-RU" sz="2200" dirty="0">
                <a:latin typeface="-apple-system"/>
              </a:rPr>
              <a:t> и </a:t>
            </a:r>
            <a:r>
              <a:rPr lang="ru-RU" altLang="ru-RU" sz="2200" dirty="0">
                <a:latin typeface="var(--jp-code-font-family)"/>
              </a:rPr>
              <a:t>GRU</a:t>
            </a:r>
            <a:r>
              <a:rPr lang="ru-RU" altLang="ru-RU" sz="2200" dirty="0">
                <a:latin typeface="-apple-system"/>
              </a:rPr>
              <a:t> ячейки, которые имеют учет долговременного контекста. </a:t>
            </a:r>
            <a:endParaRPr lang="en-US" altLang="ru-RU" sz="2200" dirty="0">
              <a:latin typeface="-apple-system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ru-RU" sz="2200" dirty="0"/>
              <a:t>в литературе можно найти и другие варианты модификаций. 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3450543"/>
            <a:ext cx="98107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93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0019" y="342266"/>
            <a:ext cx="10883781" cy="785494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Традиционное машинное обучение </a:t>
            </a:r>
            <a:br>
              <a:rPr lang="ru-RU" b="1" dirty="0"/>
            </a:br>
            <a:r>
              <a:rPr lang="ru-RU" b="1" dirty="0"/>
              <a:t>и глубокие нейронные 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1318260"/>
            <a:ext cx="11374451" cy="5048357"/>
          </a:xfrm>
        </p:spPr>
        <p:txBody>
          <a:bodyPr>
            <a:normAutofit/>
          </a:bodyPr>
          <a:lstStyle/>
          <a:p>
            <a:pPr lvl="0"/>
            <a:r>
              <a:rPr lang="ru-RU" sz="2000" b="1" dirty="0"/>
              <a:t>Недостатки традиционного машинного обучения</a:t>
            </a:r>
            <a:endParaRPr lang="ru-RU" sz="2000" dirty="0"/>
          </a:p>
          <a:p>
            <a:pPr lvl="1"/>
            <a:r>
              <a:rPr lang="ru-RU" sz="2000" dirty="0"/>
              <a:t>Выбросы и отсутствующие значения могут существенно повлиять на производительность моделей.</a:t>
            </a:r>
          </a:p>
          <a:p>
            <a:pPr lvl="1"/>
            <a:r>
              <a:rPr lang="ru-RU" sz="2000" dirty="0"/>
              <a:t>Классическое машинное обучение не способно распознавать сложные шаблоны в данных.</a:t>
            </a:r>
          </a:p>
          <a:p>
            <a:pPr lvl="1"/>
            <a:r>
              <a:rPr lang="ru-RU" sz="2000" dirty="0"/>
              <a:t>Классический ML обычно хорошо работает только в прогнозах с несколькими шагами, но не в долгосрочном прогнозе.</a:t>
            </a:r>
          </a:p>
          <a:p>
            <a:pPr lvl="1"/>
            <a:r>
              <a:rPr lang="ru-RU" sz="2000" dirty="0"/>
              <a:t>Ансамбль ML методов имеет время обучения, сопоставимое с </a:t>
            </a:r>
            <a:r>
              <a:rPr lang="ru-RU" sz="2000" dirty="0" err="1"/>
              <a:t>нейросетью</a:t>
            </a:r>
            <a:r>
              <a:rPr lang="ru-RU" sz="2000" dirty="0"/>
              <a:t>.</a:t>
            </a:r>
          </a:p>
          <a:p>
            <a:pPr lvl="0"/>
            <a:r>
              <a:rPr lang="ru-RU" sz="2000" b="1" dirty="0"/>
              <a:t>Преимущества нейронной сети</a:t>
            </a:r>
            <a:r>
              <a:rPr lang="ru-RU" sz="2000" dirty="0"/>
              <a:t>:</a:t>
            </a:r>
          </a:p>
          <a:p>
            <a:pPr lvl="1"/>
            <a:r>
              <a:rPr lang="ru-RU" sz="2000" dirty="0"/>
              <a:t>возможность аппроксимировать произвольные нелинейные функции;</a:t>
            </a:r>
          </a:p>
          <a:p>
            <a:pPr lvl="1"/>
            <a:r>
              <a:rPr lang="ru-RU" sz="2000" dirty="0"/>
              <a:t>способность справляться с шумом (устойчивость к шуму);</a:t>
            </a:r>
          </a:p>
          <a:p>
            <a:pPr lvl="1"/>
            <a:r>
              <a:rPr lang="ru-RU" sz="2000" dirty="0"/>
              <a:t>устойчивость к выбросам и пропущенным значениям;</a:t>
            </a:r>
          </a:p>
          <a:p>
            <a:pPr lvl="1"/>
            <a:r>
              <a:rPr lang="ru-RU" sz="2000" dirty="0"/>
              <a:t>возможность работы с нерегулярными и неравномерными временными рядами (с нерегулярными и неравномерными временными шагами);</a:t>
            </a:r>
          </a:p>
          <a:p>
            <a:pPr lvl="1"/>
            <a:r>
              <a:rPr lang="ru-RU" sz="2000" dirty="0"/>
              <a:t>хорошая производительность на многомерных рядах с любым количеством признаков;</a:t>
            </a:r>
          </a:p>
          <a:p>
            <a:pPr lvl="1"/>
            <a:r>
              <a:rPr lang="ru-RU" sz="2000" dirty="0"/>
              <a:t>возможность делать долгосрочные многошаговые прогнозы.</a:t>
            </a:r>
          </a:p>
        </p:txBody>
      </p:sp>
    </p:spTree>
    <p:extLst>
      <p:ext uri="{BB962C8B-B14F-4D97-AF65-F5344CB8AC3E}">
        <p14:creationId xmlns:p14="http://schemas.microsoft.com/office/powerpoint/2010/main" val="38398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825"/>
          </a:xfrm>
        </p:spPr>
        <p:txBody>
          <a:bodyPr/>
          <a:lstStyle/>
          <a:p>
            <a:r>
              <a:rPr lang="ru-RU" b="1" dirty="0"/>
              <a:t>Рекуррентные нейронные 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2168" y="996950"/>
            <a:ext cx="10725150" cy="5476875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/>
              <a:t>Особенностью LSTM ячейки является раздельный учет скрытых состояний.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/>
              <a:t>Первое соответствует кратковременному контексту (например так мы можем учесть сезонность),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/>
              <a:t>а второе состояние учитывает долговременный контекст (так мы сможем учесть тренд).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/>
              <a:t>Долговременный контекст – это контекст с долгим затуханием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/>
              <a:t> Идея GRU ячейки объединить оба скрытых состояния вместе и передавать их одним параметром.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/>
              <a:t>За счет этого общее число параметров будет меньше. </a:t>
            </a:r>
          </a:p>
        </p:txBody>
      </p:sp>
      <p:pic>
        <p:nvPicPr>
          <p:cNvPr id="6146" name="Picture 2" descr="Recurrent Neural Networks - Combination of RNN and CNN - Convolutional  Neural Networks for Image and Video Processing - TUM Wik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3" b="12224"/>
          <a:stretch/>
        </p:blipFill>
        <p:spPr bwMode="auto">
          <a:xfrm>
            <a:off x="832605" y="3974214"/>
            <a:ext cx="5002138" cy="249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IJGI | Free Full-Text | Bidirectional Gated Recurrent Unit Neural Network  for Chinese Address Element Segm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107" y="3735387"/>
            <a:ext cx="4225925" cy="266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4" descr="Review: Empirical Evaluation of Gated Recurrent Neural Networks on Sequence  Modeling (GRU) | by Sik-Ho Tsang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16" descr="https://miro.medium.com/v2/resize:fit:875/0*c3WksH9kuFrQy7r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739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en-US" b="1" dirty="0" err="1"/>
              <a:t>Рекуррентные</a:t>
            </a:r>
            <a:r>
              <a:rPr lang="en-US" b="1" dirty="0"/>
              <a:t> нейронные сети. 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60375" y="717847"/>
            <a:ext cx="10833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b="1" dirty="0">
                <a:solidFill>
                  <a:srgbClr val="000000"/>
                </a:solidFill>
              </a:rPr>
              <a:t>Сети с долгой краткосрочной памятью (LSTM) </a:t>
            </a:r>
            <a:r>
              <a:rPr lang="en-US" dirty="0">
                <a:solidFill>
                  <a:srgbClr val="000000"/>
                </a:solidFill>
              </a:rPr>
              <a:t>были разработаны для устранения ограничений длинной памяти RNN. Это достигается за счет использования состояния ячейки, в котором хранится отдельная долгосрочная и краткосрочная информация, модулируемая через серию вентилей.</a:t>
            </a:r>
            <a:endParaRPr lang="ru-RU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57" y="2111554"/>
            <a:ext cx="10477249" cy="3821114"/>
          </a:xfrm>
          <a:prstGeom prst="rect">
            <a:avLst/>
          </a:prstGeom>
        </p:spPr>
      </p:pic>
      <p:sp>
        <p:nvSpPr>
          <p:cNvPr id="20" name="AutoShape 2" descr="image-2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9865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en-US" b="1" dirty="0" err="1"/>
              <a:t>Рекуррентные</a:t>
            </a:r>
            <a:r>
              <a:rPr lang="en-US" b="1" dirty="0"/>
              <a:t> нейронные сети. 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0" name="AutoShape 2" descr="image-2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21" y="1362756"/>
            <a:ext cx="11426825" cy="3694981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1069974" y="835099"/>
            <a:ext cx="7515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GRU </a:t>
            </a:r>
            <a:r>
              <a:rPr lang="ru-RU" dirty="0"/>
              <a:t>может рассматриваться как альтернатива</a:t>
            </a:r>
            <a:r>
              <a:rPr lang="en-US" dirty="0"/>
              <a:t> </a:t>
            </a:r>
            <a:r>
              <a:rPr lang="ru-RU" dirty="0"/>
              <a:t>для LSTM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317802" y="5216062"/>
            <a:ext cx="7515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 сути долговременный контекст передается совместно с кратковременным – среднее время учета контекста</a:t>
            </a:r>
          </a:p>
        </p:txBody>
      </p:sp>
    </p:spTree>
    <p:extLst>
      <p:ext uri="{BB962C8B-B14F-4D97-AF65-F5344CB8AC3E}">
        <p14:creationId xmlns:p14="http://schemas.microsoft.com/office/powerpoint/2010/main" val="3514087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/>
            <a:r>
              <a:rPr lang="en-US" sz="4000" b="1" dirty="0"/>
              <a:t>RNN. </a:t>
            </a:r>
            <a:r>
              <a:rPr lang="ru-RU" sz="4000" b="1" dirty="0"/>
              <a:t>Итеративная </a:t>
            </a:r>
            <a:r>
              <a:rPr lang="ru-RU" altLang="ru-RU" sz="4000" b="1" dirty="0"/>
              <a:t>Авторегрессия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1005865"/>
            <a:ext cx="11832935" cy="5806346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000" b="1" dirty="0"/>
              <a:t>Прямой подход</a:t>
            </a:r>
            <a:r>
              <a:rPr lang="ru-RU" sz="2000" dirty="0"/>
              <a:t>  (традиционный) обычно представляет собой архитектуру «</a:t>
            </a:r>
            <a:r>
              <a:rPr lang="en-US" sz="2000" dirty="0"/>
              <a:t>seq2seq</a:t>
            </a:r>
            <a:r>
              <a:rPr lang="ru-RU" sz="2000" dirty="0"/>
              <a:t>», в которой используется кодер для обобщения прошлой информации и декодер для объединения их с известными будущими входными данными.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Недостаток прямого подхода 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u="sng" dirty="0"/>
              <a:t>устранении необходимости в рекурсии прямые методы требуют указания максимального горизонта прогноза, </a:t>
            </a:r>
            <a:endParaRPr lang="en-US" sz="2200" u="sng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u="sng" dirty="0"/>
              <a:t>причем прогнозы делаются только через заранее определенные дискретные интервалы.</a:t>
            </a:r>
            <a:endParaRPr lang="ru-RU" sz="22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/>
          <a:srcRect b="48945"/>
          <a:stretch/>
        </p:blipFill>
        <p:spPr>
          <a:xfrm>
            <a:off x="527631" y="3667698"/>
            <a:ext cx="4793993" cy="2101468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2"/>
          <a:srcRect t="52746"/>
          <a:stretch/>
        </p:blipFill>
        <p:spPr>
          <a:xfrm>
            <a:off x="5499333" y="3667698"/>
            <a:ext cx="4991846" cy="20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97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/>
            <a:r>
              <a:rPr lang="en-US" sz="4000" b="1" dirty="0"/>
              <a:t>RNN. </a:t>
            </a:r>
            <a:r>
              <a:rPr lang="ru-RU" sz="4000" b="1" dirty="0"/>
              <a:t>Итеративная </a:t>
            </a:r>
            <a:r>
              <a:rPr lang="ru-RU" altLang="ru-RU" sz="4000" b="1" dirty="0"/>
              <a:t>Авторегрессия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200" b="1" dirty="0"/>
              <a:t>Итеративное обучение</a:t>
            </a:r>
            <a:r>
              <a:rPr lang="ru-RU" sz="2200" dirty="0"/>
              <a:t>  - это развитие идеи повторяющегося обучения для временных рядов.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200" b="1" dirty="0"/>
              <a:t>Основная идея итеративного обучения</a:t>
            </a:r>
            <a:r>
              <a:rPr lang="ru-RU" sz="2200" dirty="0"/>
              <a:t>  заключается в использовании принципа авторегрессии в рекуррентной сетевой структуре.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В отличие от традиционного (прямого) метода в итеративном обучении, модель учит предсказывать только на один шаг вперед на этапе обучения (обратите внимание, что скрытое состояние также сохраняется).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b="1" dirty="0"/>
              <a:t>На этапе проверки сеть использует свои предыдущие прогнозы в качестве дополнительных входных данных.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 err="1"/>
              <a:t>Многогоризонтные</a:t>
            </a:r>
            <a:r>
              <a:rPr lang="ru-RU" sz="2200" dirty="0"/>
              <a:t> прогнозы создаются путем рекурсивной подачи выборок (одношаговый прогноз) в будущие временные шаги (повторение процедуры вывода).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/>
          <a:srcRect b="48945"/>
          <a:stretch/>
        </p:blipFill>
        <p:spPr>
          <a:xfrm>
            <a:off x="612775" y="4379799"/>
            <a:ext cx="4904594" cy="2149951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2"/>
          <a:srcRect t="52746"/>
          <a:stretch/>
        </p:blipFill>
        <p:spPr>
          <a:xfrm>
            <a:off x="6248334" y="4379799"/>
            <a:ext cx="5088374" cy="206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84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 err="1"/>
              <a:t>Глубокая</a:t>
            </a:r>
            <a:r>
              <a:rPr lang="en-US" sz="4000" b="1" dirty="0"/>
              <a:t> AR </a:t>
            </a:r>
            <a:r>
              <a:rPr lang="ru-RU" sz="4000" b="1" dirty="0"/>
              <a:t>сеть</a:t>
            </a:r>
            <a:endParaRPr lang="en-US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Сеть </a:t>
            </a:r>
            <a:r>
              <a:rPr lang="ru-RU" sz="2000" dirty="0" err="1"/>
              <a:t>Deep</a:t>
            </a:r>
            <a:r>
              <a:rPr lang="ru-RU" sz="2000" dirty="0"/>
              <a:t> AR - самая известная реализация  </a:t>
            </a:r>
            <a:r>
              <a:rPr lang="ru-RU" sz="2000" u="sng" dirty="0"/>
              <a:t>итеративного обучения в сочетании с </a:t>
            </a:r>
            <a:r>
              <a:rPr lang="ru-RU" sz="2000" u="sng" dirty="0" err="1"/>
              <a:t>lstm</a:t>
            </a:r>
            <a:r>
              <a:rPr lang="ru-RU" sz="2000" u="sng" dirty="0"/>
              <a:t>-ячейками и так называемым </a:t>
            </a:r>
            <a:r>
              <a:rPr lang="ru-RU" sz="2000" b="1" u="sng" dirty="0"/>
              <a:t>вероятностным обучением</a:t>
            </a:r>
            <a:r>
              <a:rPr lang="ru-RU" sz="2000" u="sng" dirty="0"/>
              <a:t> с учителем </a:t>
            </a:r>
            <a:r>
              <a:rPr lang="ru-RU" sz="2000" b="1" u="sng" dirty="0"/>
              <a:t>.</a:t>
            </a:r>
            <a:endParaRPr lang="en-US" sz="2000" b="1" u="sng" dirty="0"/>
          </a:p>
          <a:p>
            <a:r>
              <a:rPr lang="ru-RU" sz="2000" dirty="0"/>
              <a:t>В  </a:t>
            </a:r>
            <a:r>
              <a:rPr lang="ru-RU" sz="2000" b="1" dirty="0"/>
              <a:t>вероятностном обучении</a:t>
            </a:r>
            <a:r>
              <a:rPr lang="ru-RU" sz="2000" dirty="0"/>
              <a:t>  мы пытаемся не само значение прогноза, но его среднее ожидание и его дисперсию, подчиняющиеся распределению. Другими словами, мы пытаемся построить какое-то распределение и минимизировать сумму его значений</a:t>
            </a:r>
          </a:p>
          <a:p>
            <a:pPr lvl="1"/>
            <a:r>
              <a:rPr lang="ru-RU" sz="2000" dirty="0"/>
              <a:t>Чаще всего моделируется нормальное распределение</a:t>
            </a:r>
          </a:p>
          <a:p>
            <a:pPr lvl="1"/>
            <a:r>
              <a:rPr lang="ru-RU" sz="2000" dirty="0"/>
              <a:t>Теоретически могут быть и другие виды распределений</a:t>
            </a:r>
          </a:p>
          <a:p>
            <a:pPr lvl="1"/>
            <a:r>
              <a:rPr lang="ru-RU" sz="2000" dirty="0"/>
              <a:t>Конкретный результат предсказания генерируется из распределения </a:t>
            </a:r>
          </a:p>
          <a:p>
            <a:pPr lvl="1"/>
            <a:r>
              <a:rPr lang="ru-RU" sz="2000" dirty="0"/>
              <a:t>Для нормального распределения среднее значение максимизирует правдоподобие, </a:t>
            </a:r>
          </a:p>
          <a:p>
            <a:pPr lvl="1"/>
            <a:r>
              <a:rPr lang="ru-RU" sz="2000" dirty="0"/>
              <a:t>но мы управляем не только средним, но и дисперсией его предсказаний</a:t>
            </a:r>
          </a:p>
          <a:p>
            <a:pPr lvl="2"/>
            <a:r>
              <a:rPr lang="ru-RU" dirty="0"/>
              <a:t>В этом отношении вероятностное обучение является аналогом регуляризации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r="50098"/>
          <a:stretch/>
        </p:blipFill>
        <p:spPr>
          <a:xfrm>
            <a:off x="765175" y="4202976"/>
            <a:ext cx="4511004" cy="2448285"/>
          </a:xfrm>
          <a:prstGeom prst="rect">
            <a:avLst/>
          </a:prstGeom>
        </p:spPr>
      </p:pic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2"/>
          <a:srcRect l="50607"/>
          <a:stretch/>
        </p:blipFill>
        <p:spPr>
          <a:xfrm>
            <a:off x="7024643" y="4286880"/>
            <a:ext cx="4312065" cy="2364381"/>
          </a:xfrm>
          <a:prstGeom prst="rect">
            <a:avLst/>
          </a:prstGeom>
        </p:spPr>
      </p:pic>
      <p:sp>
        <p:nvSpPr>
          <p:cNvPr id="8" name="AutoShape 2" descr="https://miro.medium.com/v2/resize:fit:852/0*RpUovvN5BT2_sbMF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22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1534"/>
          </a:xfrm>
        </p:spPr>
        <p:txBody>
          <a:bodyPr/>
          <a:lstStyle/>
          <a:p>
            <a:r>
              <a:rPr lang="en-US" b="1" dirty="0" err="1"/>
              <a:t>Глубокая</a:t>
            </a:r>
            <a:r>
              <a:rPr lang="en-US" b="1" dirty="0"/>
              <a:t> AR </a:t>
            </a:r>
            <a:r>
              <a:rPr lang="ru-RU" b="1" dirty="0"/>
              <a:t>сеть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95399"/>
            <a:ext cx="6308558" cy="4881563"/>
          </a:xfrm>
        </p:spPr>
        <p:txBody>
          <a:bodyPr/>
          <a:lstStyle/>
          <a:p>
            <a:r>
              <a:rPr lang="ru-RU" dirty="0"/>
              <a:t>Из </a:t>
            </a:r>
            <a:r>
              <a:rPr lang="en-US" dirty="0" err="1"/>
              <a:t>ht</a:t>
            </a:r>
            <a:r>
              <a:rPr lang="en-US" dirty="0"/>
              <a:t> </a:t>
            </a:r>
            <a:r>
              <a:rPr lang="ru-RU" dirty="0"/>
              <a:t>при помощи двух </a:t>
            </a:r>
            <a:r>
              <a:rPr lang="ru-RU" dirty="0" err="1"/>
              <a:t>полносвязных</a:t>
            </a:r>
            <a:r>
              <a:rPr lang="ru-RU" dirty="0"/>
              <a:t> слоев оцениваются μ создается гауссово распределение с этими параметрами </a:t>
            </a:r>
          </a:p>
          <a:p>
            <a:r>
              <a:rPr lang="ru-RU" dirty="0"/>
              <a:t>Из созданного распределения берется выборку. </a:t>
            </a:r>
          </a:p>
          <a:p>
            <a:r>
              <a:rPr lang="ru-RU" dirty="0"/>
              <a:t>На этапе тренировки модель проверяет, насколько эта выборка близка к реальному наблюдению.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3" y="2885932"/>
            <a:ext cx="4835019" cy="36799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349" y="1436660"/>
            <a:ext cx="4486825" cy="128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47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 err="1"/>
              <a:t>Глубокая</a:t>
            </a:r>
            <a:r>
              <a:rPr lang="en-US" sz="4000" b="1" dirty="0"/>
              <a:t> AR </a:t>
            </a:r>
            <a:r>
              <a:rPr lang="ru-RU" sz="4000" b="1" dirty="0"/>
              <a:t>сеть</a:t>
            </a:r>
            <a:endParaRPr lang="en-US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Сеть </a:t>
            </a:r>
            <a:r>
              <a:rPr lang="ru-RU" sz="2000" dirty="0" err="1"/>
              <a:t>Deep</a:t>
            </a:r>
            <a:r>
              <a:rPr lang="ru-RU" sz="2000" dirty="0"/>
              <a:t> AR - самая известная реализация  </a:t>
            </a:r>
            <a:r>
              <a:rPr lang="ru-RU" sz="2000" u="sng" dirty="0"/>
              <a:t>итеративного обучения в сочетании с </a:t>
            </a:r>
            <a:r>
              <a:rPr lang="ru-RU" sz="2000" u="sng" dirty="0" err="1"/>
              <a:t>lstm</a:t>
            </a:r>
            <a:r>
              <a:rPr lang="ru-RU" sz="2000" u="sng" dirty="0"/>
              <a:t>-ячейками и так называемым </a:t>
            </a:r>
            <a:r>
              <a:rPr lang="ru-RU" sz="2000" b="1" u="sng" dirty="0"/>
              <a:t>вероятностным обучением</a:t>
            </a:r>
            <a:r>
              <a:rPr lang="ru-RU" sz="2000" u="sng" dirty="0"/>
              <a:t> с учителем </a:t>
            </a:r>
            <a:r>
              <a:rPr lang="ru-RU" sz="2000" b="1" u="sng" dirty="0"/>
              <a:t>.</a:t>
            </a:r>
            <a:endParaRPr lang="ru-RU" sz="2000" dirty="0"/>
          </a:p>
          <a:p>
            <a:pPr lvl="0"/>
            <a:r>
              <a:rPr lang="ru-RU" sz="2000" dirty="0"/>
              <a:t>Официальное представление архитектуры </a:t>
            </a:r>
            <a:r>
              <a:rPr lang="ru-RU" sz="2000" dirty="0" err="1"/>
              <a:t>Deep</a:t>
            </a:r>
            <a:r>
              <a:rPr lang="ru-RU" sz="2000" dirty="0"/>
              <a:t> AR слева, обучение (выше) и тестирование (ниже).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580" y="1759646"/>
            <a:ext cx="8751710" cy="480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23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RNN. Deep AR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842"/>
            <a:ext cx="7235902" cy="5083175"/>
          </a:xfrm>
          <a:prstGeom prst="rect">
            <a:avLst/>
          </a:prstGeom>
        </p:spPr>
      </p:pic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90" y="5651511"/>
            <a:ext cx="8776154" cy="101889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587375" y="5925957"/>
            <a:ext cx="22781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Georgia" panose="02040502050405020303" pitchFamily="18" charset="0"/>
              </a:rPr>
              <a:t>Gaussian likelihood</a:t>
            </a:r>
            <a:br>
              <a:rPr lang="en-US" sz="1600" b="1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sz="1600" b="1" dirty="0">
                <a:solidFill>
                  <a:srgbClr val="000000"/>
                </a:solidFill>
                <a:latin typeface="Georgia" panose="02040502050405020303" pitchFamily="18" charset="0"/>
              </a:rPr>
              <a:t> loss function</a:t>
            </a:r>
            <a:endParaRPr lang="ru-RU" sz="1600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4"/>
          <a:srcRect r="37032" b="35255"/>
          <a:stretch/>
        </p:blipFill>
        <p:spPr>
          <a:xfrm>
            <a:off x="7167766" y="1053219"/>
            <a:ext cx="4548578" cy="685696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4"/>
          <a:srcRect l="5591" t="61220" r="52222" b="-1440"/>
          <a:stretch/>
        </p:blipFill>
        <p:spPr>
          <a:xfrm>
            <a:off x="7315685" y="1883737"/>
            <a:ext cx="3047438" cy="425959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4"/>
          <a:srcRect l="55803" t="55464" r="2010" b="4316"/>
          <a:stretch/>
        </p:blipFill>
        <p:spPr>
          <a:xfrm>
            <a:off x="7328267" y="2378676"/>
            <a:ext cx="3047438" cy="425959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6648896" y="695417"/>
            <a:ext cx="5307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Negative Binomial Likelihood loss function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5125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RNN. Deep AR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2927" y="672059"/>
            <a:ext cx="11028733" cy="580565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Probabilistic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not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forecast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prediction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value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but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also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variance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r>
              <a:rPr lang="ru-RU" altLang="ru-RU" sz="2000" dirty="0"/>
              <a:t/>
            </a:r>
            <a:br>
              <a:rPr lang="ru-RU" altLang="ru-RU" sz="2000" dirty="0"/>
            </a:b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other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words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build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distribution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minimize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likelihood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sum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values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  <a:r>
              <a:rPr lang="ru-RU" altLang="ru-RU" sz="2000" dirty="0"/>
              <a:t/>
            </a:r>
            <a:br>
              <a:rPr lang="ru-RU" altLang="ru-RU" sz="2000" dirty="0"/>
            </a:br>
            <a:endParaRPr lang="ru-RU" altLang="ru-RU" sz="20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Probabilistic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iterative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learning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training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stage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goal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predict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step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following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value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distribution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parameters</a:t>
            </a:r>
            <a:r>
              <a:rPr lang="ru-RU" altLang="ru-RU" sz="2000" dirty="0">
                <a:solidFill>
                  <a:srgbClr val="000000"/>
                </a:solidFill>
              </a:rPr>
              <a:t> (𝜇 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 𝛼-</a:t>
            </a:r>
            <a:r>
              <a:rPr lang="ru-RU" altLang="ru-RU" sz="2000" dirty="0" err="1">
                <a:solidFill>
                  <a:srgbClr val="000000"/>
                </a:solidFill>
              </a:rPr>
              <a:t>variance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Gaussian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distribution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horizon</a:t>
            </a:r>
            <a:r>
              <a:rPr lang="ru-RU" altLang="ru-RU" sz="2000" dirty="0">
                <a:solidFill>
                  <a:srgbClr val="000000"/>
                </a:solidFill>
              </a:rPr>
              <a:t>=1).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propagated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hidden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layer</a:t>
            </a:r>
            <a:r>
              <a:rPr lang="ru-RU" altLang="ru-RU" sz="2000" dirty="0">
                <a:solidFill>
                  <a:srgbClr val="000000"/>
                </a:solidFill>
              </a:rPr>
              <a:t> (ℎ)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loss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function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likelihood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function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which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score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function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  <a:br>
              <a:rPr lang="ru-RU" altLang="ru-RU" sz="2000" dirty="0">
                <a:solidFill>
                  <a:srgbClr val="000000"/>
                </a:solidFill>
              </a:rPr>
            </a:b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likelihood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function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Gaussian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Negative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Binomial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b="1" dirty="0" err="1">
                <a:solidFill>
                  <a:srgbClr val="000000"/>
                </a:solidFill>
              </a:rPr>
              <a:t>validate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stage</a:t>
            </a:r>
            <a:r>
              <a:rPr lang="ru-RU" altLang="ru-RU" sz="2000" dirty="0">
                <a:solidFill>
                  <a:srgbClr val="000000"/>
                </a:solidFill>
              </a:rPr>
              <a:t> </a:t>
            </a:r>
            <a:r>
              <a:rPr lang="ru-RU" altLang="ru-RU" sz="2000" dirty="0" err="1">
                <a:solidFill>
                  <a:srgbClr val="000000"/>
                </a:solidFill>
              </a:rPr>
              <a:t>forward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propagation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carried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input</a:t>
            </a:r>
            <a:r>
              <a:rPr lang="ru-RU" altLang="ru-RU" sz="2000" dirty="0">
                <a:solidFill>
                  <a:srgbClr val="000000"/>
                </a:solidFill>
              </a:rPr>
              <a:t> 𝑧𝑖−1 (</a:t>
            </a:r>
            <a:r>
              <a:rPr lang="ru-RU" altLang="ru-RU" sz="2000" dirty="0" err="1">
                <a:solidFill>
                  <a:srgbClr val="000000"/>
                </a:solidFill>
              </a:rPr>
              <a:t>along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[</a:t>
            </a:r>
            <a:r>
              <a:rPr lang="ru-RU" altLang="ru-RU" sz="2000" dirty="0" err="1">
                <a:solidFill>
                  <a:srgbClr val="000000"/>
                </a:solidFill>
              </a:rPr>
              <a:t>optional</a:t>
            </a:r>
            <a:r>
              <a:rPr lang="ru-RU" altLang="ru-RU" sz="2000" dirty="0">
                <a:solidFill>
                  <a:srgbClr val="000000"/>
                </a:solidFill>
              </a:rPr>
              <a:t>] </a:t>
            </a:r>
            <a:r>
              <a:rPr lang="ru-RU" altLang="ru-RU" sz="2000" dirty="0" err="1">
                <a:solidFill>
                  <a:srgbClr val="000000"/>
                </a:solidFill>
              </a:rPr>
              <a:t>covariates</a:t>
            </a:r>
            <a:r>
              <a:rPr lang="en-US" altLang="ru-RU" sz="2000" dirty="0">
                <a:solidFill>
                  <a:srgbClr val="000000"/>
                </a:solidFill>
              </a:rPr>
              <a:t> (exogenous factors)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one-hot-encoded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categorical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features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obtained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training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stage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parameters</a:t>
            </a:r>
            <a:r>
              <a:rPr lang="ru-RU" altLang="ru-RU" sz="2000" dirty="0">
                <a:solidFill>
                  <a:srgbClr val="000000"/>
                </a:solidFill>
              </a:rPr>
              <a:t> 𝜇 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 𝛼.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903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8"/>
            <a:ext cx="10883781" cy="851581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Глубокие нейронные 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7591" y="853440"/>
            <a:ext cx="11374451" cy="5699760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1800" b="1" dirty="0" err="1"/>
              <a:t>Полносвязные</a:t>
            </a:r>
            <a:r>
              <a:rPr lang="ru-RU" sz="1800" b="1" dirty="0"/>
              <a:t> сети (FCN)</a:t>
            </a:r>
            <a:endParaRPr lang="ru-RU" sz="1800" dirty="0"/>
          </a:p>
          <a:p>
            <a:pPr lvl="1">
              <a:spcBef>
                <a:spcPts val="0"/>
              </a:spcBef>
            </a:pPr>
            <a:r>
              <a:rPr lang="ru-RU" sz="1800" dirty="0"/>
              <a:t>Многослойный персептрон (MLP, FCNN);</a:t>
            </a:r>
          </a:p>
          <a:p>
            <a:pPr lvl="1">
              <a:spcBef>
                <a:spcPts val="0"/>
              </a:spcBef>
            </a:pPr>
            <a:r>
              <a:rPr lang="ru-RU" sz="1800" dirty="0" err="1"/>
              <a:t>Force-back</a:t>
            </a:r>
            <a:r>
              <a:rPr lang="ru-RU" sz="1800" dirty="0"/>
              <a:t> FCN (</a:t>
            </a:r>
            <a:r>
              <a:rPr lang="en-US" sz="1800" dirty="0"/>
              <a:t>N-BEATS, N-</a:t>
            </a:r>
            <a:r>
              <a:rPr lang="en-US" sz="1800" dirty="0" err="1"/>
              <a:t>HiTS</a:t>
            </a:r>
            <a:r>
              <a:rPr lang="en-US" sz="1800" dirty="0"/>
              <a:t>)</a:t>
            </a:r>
            <a:r>
              <a:rPr lang="ru-RU" sz="1800" dirty="0"/>
              <a:t>;</a:t>
            </a:r>
          </a:p>
          <a:p>
            <a:pPr lvl="1">
              <a:spcBef>
                <a:spcPts val="0"/>
              </a:spcBef>
            </a:pPr>
            <a:r>
              <a:rPr lang="ru-RU" sz="1800" dirty="0"/>
              <a:t>Нелинейная </a:t>
            </a:r>
            <a:r>
              <a:rPr lang="ru-RU" sz="1800" dirty="0" err="1"/>
              <a:t>авторегрессионная</a:t>
            </a:r>
            <a:r>
              <a:rPr lang="ru-RU" sz="1800" dirty="0"/>
              <a:t> сеть (</a:t>
            </a:r>
            <a:r>
              <a:rPr lang="ru-RU" sz="1800" dirty="0" err="1"/>
              <a:t>nar</a:t>
            </a:r>
            <a:r>
              <a:rPr lang="ru-RU" sz="1800" dirty="0"/>
              <a:t>, </a:t>
            </a:r>
            <a:r>
              <a:rPr lang="ru-RU" sz="1800" dirty="0" err="1"/>
              <a:t>narx</a:t>
            </a:r>
            <a:r>
              <a:rPr lang="ru-RU" sz="1800" dirty="0"/>
              <a:t>, </a:t>
            </a:r>
            <a:r>
              <a:rPr lang="ru-RU" sz="1800" dirty="0" err="1"/>
              <a:t>narimax</a:t>
            </a:r>
            <a:r>
              <a:rPr lang="en-US" sz="1800" dirty="0"/>
              <a:t>, AR-NET</a:t>
            </a:r>
            <a:r>
              <a:rPr lang="ru-RU" sz="1800" dirty="0"/>
              <a:t>);</a:t>
            </a:r>
          </a:p>
          <a:p>
            <a:pPr lvl="0">
              <a:spcBef>
                <a:spcPts val="0"/>
              </a:spcBef>
            </a:pPr>
            <a:r>
              <a:rPr lang="ru-RU" sz="1800" b="1" dirty="0" err="1"/>
              <a:t>Сверточная</a:t>
            </a:r>
            <a:r>
              <a:rPr lang="ru-RU" sz="1800" b="1" dirty="0"/>
              <a:t> нейронная сеть (CNN</a:t>
            </a:r>
            <a:r>
              <a:rPr lang="en-US" sz="1800" b="1" dirty="0"/>
              <a:t>, TCN</a:t>
            </a:r>
            <a:r>
              <a:rPr lang="ru-RU" sz="1800" b="1" dirty="0"/>
              <a:t>)</a:t>
            </a:r>
            <a:endParaRPr lang="ru-RU" sz="1800" dirty="0"/>
          </a:p>
          <a:p>
            <a:pPr lvl="1">
              <a:spcBef>
                <a:spcPts val="0"/>
              </a:spcBef>
            </a:pPr>
            <a:r>
              <a:rPr lang="ru-RU" sz="1800" dirty="0"/>
              <a:t>1d-conv для скользящего оконного набора данных;</a:t>
            </a:r>
          </a:p>
          <a:p>
            <a:pPr lvl="1">
              <a:spcBef>
                <a:spcPts val="0"/>
              </a:spcBef>
            </a:pPr>
            <a:r>
              <a:rPr lang="ru-RU" sz="1800" dirty="0"/>
              <a:t>2d-conv для данных, преобразованных в 2-мерные (сегментация, скольжение, прочее);</a:t>
            </a:r>
          </a:p>
          <a:p>
            <a:pPr lvl="1">
              <a:spcBef>
                <a:spcPts val="0"/>
              </a:spcBef>
            </a:pPr>
            <a:r>
              <a:rPr lang="ru-RU" sz="1800" dirty="0"/>
              <a:t>1d-wave-conv (расширенная свертка, случайная свертка, временная </a:t>
            </a:r>
            <a:r>
              <a:rPr lang="ru-RU" sz="1800" dirty="0" err="1"/>
              <a:t>сверточная</a:t>
            </a:r>
            <a:r>
              <a:rPr lang="ru-RU" sz="1800" dirty="0"/>
              <a:t> сеть (TCN)) для набора данных;</a:t>
            </a:r>
            <a:endParaRPr lang="en-US" sz="1800" dirty="0"/>
          </a:p>
          <a:p>
            <a:pPr lvl="0">
              <a:spcBef>
                <a:spcPts val="0"/>
              </a:spcBef>
            </a:pPr>
            <a:r>
              <a:rPr lang="ru-RU" sz="1800" b="1" dirty="0"/>
              <a:t>Рекуррентная нейронная сеть (RNN, </a:t>
            </a:r>
            <a:r>
              <a:rPr lang="en-US" sz="1800" b="1" dirty="0"/>
              <a:t>LSTM, </a:t>
            </a:r>
            <a:r>
              <a:rPr lang="en-US" sz="1800" b="1" dirty="0" err="1"/>
              <a:t>DeepAR</a:t>
            </a:r>
            <a:r>
              <a:rPr lang="ru-RU" sz="1800" b="1" dirty="0"/>
              <a:t>)</a:t>
            </a:r>
            <a:endParaRPr lang="ru-RU" sz="1800" dirty="0"/>
          </a:p>
          <a:p>
            <a:pPr lvl="1">
              <a:spcBef>
                <a:spcPts val="0"/>
              </a:spcBef>
            </a:pPr>
            <a:r>
              <a:rPr lang="ru-RU" sz="1800" dirty="0"/>
              <a:t>Простой подход (RNN, LSTM, GRU);</a:t>
            </a:r>
          </a:p>
          <a:p>
            <a:pPr lvl="1">
              <a:spcBef>
                <a:spcPts val="0"/>
              </a:spcBef>
            </a:pPr>
            <a:r>
              <a:rPr lang="ru-RU" sz="1800" dirty="0"/>
              <a:t>двунаправленный подход (RNN, LSTM, GRU);</a:t>
            </a:r>
          </a:p>
          <a:p>
            <a:pPr lvl="1">
              <a:spcBef>
                <a:spcPts val="0"/>
              </a:spcBef>
            </a:pPr>
            <a:r>
              <a:rPr lang="ru-RU" sz="1800" dirty="0"/>
              <a:t>многоуровневый или глубокий подход RNN (RNN, LSTM, GRU);</a:t>
            </a:r>
          </a:p>
          <a:p>
            <a:pPr lvl="1">
              <a:spcBef>
                <a:spcPts val="0"/>
              </a:spcBef>
            </a:pPr>
            <a:r>
              <a:rPr lang="ru-RU" sz="1800" b="1" dirty="0"/>
              <a:t>гибридный</a:t>
            </a:r>
            <a:r>
              <a:rPr lang="ru-RU" sz="1800" dirty="0"/>
              <a:t> (Рекуррентная нейронная сеть + CNN) подход;</a:t>
            </a:r>
          </a:p>
          <a:p>
            <a:pPr lvl="0">
              <a:spcBef>
                <a:spcPts val="0"/>
              </a:spcBef>
            </a:pPr>
            <a:r>
              <a:rPr lang="ru-RU" sz="1800" b="1" dirty="0"/>
              <a:t>Модели на основе внимания</a:t>
            </a:r>
            <a:r>
              <a:rPr lang="en-US" sz="1800" b="1" dirty="0"/>
              <a:t> </a:t>
            </a:r>
            <a:r>
              <a:rPr lang="ru-RU" sz="1800" b="1" dirty="0"/>
              <a:t>и </a:t>
            </a:r>
            <a:r>
              <a:rPr lang="ru-RU" sz="1800" b="1" dirty="0" err="1"/>
              <a:t>трансформеров</a:t>
            </a:r>
            <a:r>
              <a:rPr lang="ru-RU" sz="1800" b="1" dirty="0"/>
              <a:t> (</a:t>
            </a:r>
            <a:r>
              <a:rPr lang="en-US" sz="1800" b="1" dirty="0" err="1"/>
              <a:t>Informet</a:t>
            </a:r>
            <a:r>
              <a:rPr lang="en-US" sz="1800" b="1" dirty="0"/>
              <a:t>, </a:t>
            </a:r>
            <a:r>
              <a:rPr lang="en-US" sz="1800" b="1" dirty="0" err="1"/>
              <a:t>autoformer</a:t>
            </a:r>
            <a:r>
              <a:rPr lang="en-US" sz="1800" b="1" dirty="0"/>
              <a:t>,  TST </a:t>
            </a:r>
            <a:r>
              <a:rPr lang="ru-RU" sz="1800" b="1" dirty="0"/>
              <a:t>и</a:t>
            </a:r>
            <a:r>
              <a:rPr lang="en-US" sz="1800" b="1" dirty="0"/>
              <a:t> </a:t>
            </a:r>
            <a:r>
              <a:rPr lang="ru-RU" sz="1800" b="1" dirty="0"/>
              <a:t>другие</a:t>
            </a:r>
            <a:r>
              <a:rPr lang="en-US" sz="1800" b="1" dirty="0"/>
              <a:t>)</a:t>
            </a:r>
            <a:endParaRPr lang="ru-RU" sz="1800" dirty="0"/>
          </a:p>
          <a:p>
            <a:pPr lvl="1">
              <a:spcBef>
                <a:spcPts val="0"/>
              </a:spcBef>
            </a:pPr>
            <a:r>
              <a:rPr lang="ru-RU" sz="1800" dirty="0"/>
              <a:t>кодировщик внимания (RNN, LSTM, GRU);</a:t>
            </a:r>
          </a:p>
          <a:p>
            <a:pPr lvl="1">
              <a:spcBef>
                <a:spcPts val="0"/>
              </a:spcBef>
            </a:pPr>
            <a:r>
              <a:rPr lang="ru-RU" sz="1800" dirty="0" err="1"/>
              <a:t>Самовнимание</a:t>
            </a:r>
            <a:r>
              <a:rPr lang="ru-RU" sz="1800" dirty="0"/>
              <a:t> (LSTM, GLU, CNN);</a:t>
            </a:r>
          </a:p>
          <a:p>
            <a:pPr lvl="1">
              <a:spcBef>
                <a:spcPts val="0"/>
              </a:spcBef>
            </a:pPr>
            <a:r>
              <a:rPr lang="ru-RU" sz="1800" dirty="0"/>
              <a:t>Трансформаторная (CNN, FCN);</a:t>
            </a:r>
          </a:p>
          <a:p>
            <a:pPr lvl="1">
              <a:spcBef>
                <a:spcPts val="0"/>
              </a:spcBef>
            </a:pPr>
            <a:r>
              <a:rPr lang="ru-RU" sz="1800" dirty="0"/>
              <a:t>гибридный подход (CNN-внимание и т. д.).</a:t>
            </a:r>
          </a:p>
          <a:p>
            <a:pPr lvl="1">
              <a:spcBef>
                <a:spcPts val="0"/>
              </a:spcBef>
            </a:pPr>
            <a:r>
              <a:rPr lang="ru-RU" sz="1800" dirty="0"/>
              <a:t>Некоторые </a:t>
            </a:r>
            <a:r>
              <a:rPr lang="en-US" sz="1800" dirty="0"/>
              <a:t>Mixer-</a:t>
            </a:r>
            <a:r>
              <a:rPr lang="ru-RU" sz="1800" dirty="0"/>
              <a:t>MLP (трансформаторы без внимания).</a:t>
            </a:r>
          </a:p>
          <a:p>
            <a:pPr>
              <a:spcBef>
                <a:spcPts val="0"/>
              </a:spcBef>
            </a:pPr>
            <a:r>
              <a:rPr lang="ru-RU" sz="1800" b="1" dirty="0"/>
              <a:t>Базисные модели</a:t>
            </a:r>
            <a:r>
              <a:rPr lang="ru-RU" sz="1800" dirty="0"/>
              <a:t>: </a:t>
            </a:r>
            <a:r>
              <a:rPr lang="en-US" sz="1800" dirty="0" err="1"/>
              <a:t>TimeGPT</a:t>
            </a:r>
            <a:r>
              <a:rPr lang="ru-RU" sz="1800" dirty="0"/>
              <a:t>, вообще мульти модальные модели </a:t>
            </a:r>
            <a:r>
              <a:rPr lang="en-US" sz="1800" dirty="0"/>
              <a:t> </a:t>
            </a:r>
            <a:r>
              <a:rPr lang="ru-RU" sz="1800" dirty="0"/>
              <a:t>и  другие, а </a:t>
            </a:r>
            <a:r>
              <a:rPr lang="ru-RU" sz="1800" b="1" dirty="0"/>
              <a:t>также диффузионные модели</a:t>
            </a:r>
            <a:r>
              <a:rPr lang="en-US" sz="1800" b="1" dirty="0"/>
              <a:t> </a:t>
            </a:r>
            <a:r>
              <a:rPr lang="ru-RU" sz="1800" b="1" dirty="0"/>
              <a:t>а вообще и другие генеративные модели.</a:t>
            </a:r>
            <a:endParaRPr lang="ru-RU" sz="1800" dirty="0"/>
          </a:p>
          <a:p>
            <a:pPr lvl="1">
              <a:spcBef>
                <a:spcPts val="0"/>
              </a:spcBef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6317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en-US" sz="4000" b="1" dirty="0"/>
              <a:t>RNN. </a:t>
            </a:r>
            <a:r>
              <a:rPr lang="en-US" sz="4000" b="1" dirty="0" err="1"/>
              <a:t>Глубокая</a:t>
            </a:r>
            <a:r>
              <a:rPr lang="en-US" sz="4000" b="1" dirty="0"/>
              <a:t> AR </a:t>
            </a:r>
            <a:r>
              <a:rPr lang="ru-RU" sz="4000" b="1" dirty="0"/>
              <a:t>сеть Для справки</a:t>
            </a:r>
            <a:endParaRPr lang="en-US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/>
            <a:r>
              <a:rPr lang="ru-RU" sz="2000" b="1" dirty="0"/>
              <a:t>Преимущества </a:t>
            </a:r>
            <a:r>
              <a:rPr lang="ru-RU" sz="2000" b="1" dirty="0" err="1"/>
              <a:t>DeepAR</a:t>
            </a:r>
            <a:endParaRPr lang="ru-RU" sz="2000" dirty="0"/>
          </a:p>
          <a:p>
            <a:pPr lvl="1"/>
            <a:r>
              <a:rPr lang="ru-RU" sz="2200" dirty="0"/>
              <a:t>возможность обучения нескольких сотен или тысяч временных рядов одновременно, значительная масштабируемость модели.</a:t>
            </a:r>
          </a:p>
          <a:p>
            <a:pPr lvl="1"/>
            <a:r>
              <a:rPr lang="ru-RU" sz="2200" dirty="0"/>
              <a:t>Модель может </a:t>
            </a:r>
            <a:r>
              <a:rPr lang="ru-RU" sz="2200" dirty="0" err="1"/>
              <a:t>предсказыать</a:t>
            </a:r>
            <a:r>
              <a:rPr lang="ru-RU" sz="2200" dirty="0"/>
              <a:t> данные с небольшой историей.</a:t>
            </a:r>
          </a:p>
          <a:p>
            <a:pPr lvl="1"/>
            <a:r>
              <a:rPr lang="ru-RU" sz="2200" dirty="0"/>
              <a:t>Разнообразие функций правдоподобия: </a:t>
            </a:r>
            <a:r>
              <a:rPr lang="ru-RU" sz="2200" dirty="0" err="1"/>
              <a:t>DeepAR</a:t>
            </a:r>
            <a:r>
              <a:rPr lang="ru-RU" sz="2200" dirty="0"/>
              <a:t> не использует </a:t>
            </a:r>
            <a:r>
              <a:rPr lang="ru-RU" sz="2200" dirty="0" err="1"/>
              <a:t>гауссовский</a:t>
            </a:r>
            <a:r>
              <a:rPr lang="ru-RU" sz="2200" dirty="0"/>
              <a:t> шум для обеспечения гибкости данных.</a:t>
            </a:r>
          </a:p>
          <a:p>
            <a:pPr lvl="0"/>
            <a:r>
              <a:rPr lang="ru-RU" sz="2000" b="1" dirty="0"/>
              <a:t>Недостатки </a:t>
            </a:r>
            <a:r>
              <a:rPr lang="ru-RU" sz="2000" b="1" dirty="0" err="1"/>
              <a:t>DeepAR</a:t>
            </a:r>
            <a:endParaRPr lang="ru-RU" sz="2000" dirty="0"/>
          </a:p>
          <a:p>
            <a:pPr lvl="1"/>
            <a:r>
              <a:rPr lang="ru-RU" sz="2200" dirty="0"/>
              <a:t>Требуется полный набор данных при создании новых прогнозов.</a:t>
            </a:r>
          </a:p>
          <a:p>
            <a:pPr lvl="1"/>
            <a:r>
              <a:rPr lang="ru-RU" sz="2200" dirty="0"/>
              <a:t>Нет настройки модели для отдельных временных рядов.</a:t>
            </a:r>
          </a:p>
          <a:p>
            <a:pPr lvl="1"/>
            <a:r>
              <a:rPr lang="ru-RU" sz="2200" dirty="0"/>
              <a:t>Данные должны быть отформатированы определенным образом, рекомендованным разработчиком.</a:t>
            </a:r>
          </a:p>
          <a:p>
            <a:pPr lvl="1"/>
            <a:r>
              <a:rPr lang="ru-RU" sz="2200" dirty="0"/>
              <a:t>Позволяют получить сравнительно высокую производительность только на огромном объекте объединенных данных. </a:t>
            </a:r>
          </a:p>
          <a:p>
            <a:pPr lvl="1"/>
            <a:r>
              <a:rPr lang="ru-RU" sz="2200" dirty="0"/>
              <a:t>Точность для определенных рядов данных (или небольшого количества рядов) ниже, чем для ARIMA и ETS.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0846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B7B41-7122-497A-A583-FEDA91463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4166"/>
            <a:ext cx="9144000" cy="3034834"/>
          </a:xfrm>
        </p:spPr>
        <p:txBody>
          <a:bodyPr>
            <a:normAutofit/>
          </a:bodyPr>
          <a:lstStyle/>
          <a:p>
            <a:r>
              <a:rPr lang="ru-RU" b="1" dirty="0"/>
              <a:t>Использование методов глубокого обучения в анализе временных рядов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94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Подходы к временным рядам DL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b="1" dirty="0"/>
              <a:t>Один к одному (а)</a:t>
            </a:r>
            <a:r>
              <a:rPr lang="ru-RU" sz="2000" dirty="0"/>
              <a:t> :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один вход и один выход. Типичным примером является случай, когда у вас есть полный сегмент (или полный временной ряд) в качестве входных данных, и вы хотите спрогнозировать единственную метку для сегмента.</a:t>
            </a:r>
          </a:p>
          <a:p>
            <a:pPr lvl="0">
              <a:spcBef>
                <a:spcPts val="0"/>
              </a:spcBef>
            </a:pPr>
            <a:r>
              <a:rPr lang="ru-RU" sz="2000" b="1" dirty="0"/>
              <a:t>Один ко многим (б)</a:t>
            </a:r>
            <a:r>
              <a:rPr lang="ru-RU" sz="2000" dirty="0"/>
              <a:t> :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полный сегмент (или полный временной ряд) в качестве входных данных и последовательность выходных данных. Типичным примером является входной сегмент и соответствующие ему показатели, параметры или его разложение.</a:t>
            </a:r>
          </a:p>
          <a:p>
            <a:pPr lvl="0">
              <a:spcBef>
                <a:spcPts val="0"/>
              </a:spcBef>
            </a:pPr>
            <a:r>
              <a:rPr lang="ru-RU" sz="2000" b="1" dirty="0"/>
              <a:t>Многие-к-одному (c)</a:t>
            </a:r>
            <a:r>
              <a:rPr lang="ru-RU" sz="2000" dirty="0"/>
              <a:t> :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последовательность данных в качестве входных данных, и мы должны предсказать единственный выход. Типичный пример, когда у нас есть входной набор сегментов (или полученный с помощью скользящего окна), и мы хотим предсказать единственный выходной тег (прогноз или метка).</a:t>
            </a:r>
          </a:p>
          <a:p>
            <a:pPr lvl="0">
              <a:spcBef>
                <a:spcPts val="0"/>
              </a:spcBef>
            </a:pPr>
            <a:r>
              <a:rPr lang="ru-RU" sz="2000" b="1" dirty="0"/>
              <a:t>Последовательные многие-ко-многим (d)</a:t>
            </a:r>
            <a:r>
              <a:rPr lang="ru-RU" sz="2000" dirty="0"/>
              <a:t> :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вход последовательности и выход последовательности. Например, цены акций за 7 дней в качестве входных данных и цены акций следующих 7 дней в качестве выходных данных.</a:t>
            </a:r>
          </a:p>
          <a:p>
            <a:pPr lvl="0">
              <a:spcBef>
                <a:spcPts val="0"/>
              </a:spcBef>
            </a:pPr>
            <a:r>
              <a:rPr lang="ru-RU" sz="2000" b="1" dirty="0"/>
              <a:t>Синхронные многие-ко-многим (e)</a:t>
            </a:r>
            <a:r>
              <a:rPr lang="ru-RU" sz="2000" dirty="0"/>
              <a:t> :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вход последовательности и выход последовательности. Например, обработка видео как проблема временных рядов или любая онлайн-проблема.</a:t>
            </a:r>
          </a:p>
        </p:txBody>
      </p:sp>
    </p:spTree>
    <p:extLst>
      <p:ext uri="{BB962C8B-B14F-4D97-AF65-F5344CB8AC3E}">
        <p14:creationId xmlns:p14="http://schemas.microsoft.com/office/powerpoint/2010/main" val="20890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Подходы к временным рядам DL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/>
            <a:r>
              <a:rPr lang="ru-RU" sz="2000" u="sng" dirty="0"/>
              <a:t>Самый универсальный подход глубокого обучения к анализу временных рядов - это многие ко многим </a:t>
            </a:r>
            <a:r>
              <a:rPr lang="ru-RU" sz="2000" dirty="0"/>
              <a:t> (или  </a:t>
            </a:r>
            <a:r>
              <a:rPr lang="ru-RU" sz="2000" b="1" dirty="0"/>
              <a:t>Sequence2Sequence, Seq2Seq</a:t>
            </a:r>
            <a:r>
              <a:rPr lang="ru-RU" sz="2000" dirty="0"/>
              <a:t> ).</a:t>
            </a:r>
          </a:p>
          <a:p>
            <a:pPr lvl="0"/>
            <a:r>
              <a:rPr lang="ru-RU" sz="2000" b="1" dirty="0"/>
              <a:t>Seq2Seq</a:t>
            </a:r>
            <a:r>
              <a:rPr lang="ru-RU" sz="2000" dirty="0"/>
              <a:t>  подход  </a:t>
            </a:r>
            <a:r>
              <a:rPr lang="ru-RU" sz="2000" u="sng" dirty="0"/>
              <a:t>можно интерпретировать как модель кодера-декодера.</a:t>
            </a:r>
            <a:endParaRPr lang="ru-RU" sz="2000" dirty="0"/>
          </a:p>
          <a:p>
            <a:pPr lvl="0"/>
            <a:r>
              <a:rPr lang="ru-RU" sz="2000" dirty="0"/>
              <a:t>В этом случае кодер используется для суммирования прошлой информации (т. Е. Целей, наблюдаемых входных данных и априори известных входных данных), а декодер - для создания новых прогнозов, классификации, оценки и прочего.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51061"/>
          <a:stretch/>
        </p:blipFill>
        <p:spPr>
          <a:xfrm>
            <a:off x="564348" y="3046981"/>
            <a:ext cx="5584960" cy="331099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49793"/>
          <a:stretch/>
        </p:blipFill>
        <p:spPr>
          <a:xfrm>
            <a:off x="6520720" y="3047079"/>
            <a:ext cx="5443717" cy="33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3123</TotalTime>
  <Words>1981</Words>
  <Application>Microsoft Office PowerPoint</Application>
  <PresentationFormat>Широкоэкранный</PresentationFormat>
  <Paragraphs>453</Paragraphs>
  <Slides>71</Slides>
  <Notes>0</Notes>
  <HiddenSlides>21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71</vt:i4>
      </vt:variant>
    </vt:vector>
  </HeadingPairs>
  <TitlesOfParts>
    <vt:vector size="83" baseType="lpstr">
      <vt:lpstr>-apple-system</vt:lpstr>
      <vt:lpstr>Arial</vt:lpstr>
      <vt:lpstr>Calibri</vt:lpstr>
      <vt:lpstr>Calibri Light</vt:lpstr>
      <vt:lpstr>Cambria</vt:lpstr>
      <vt:lpstr>Cambria Math</vt:lpstr>
      <vt:lpstr>georgia</vt:lpstr>
      <vt:lpstr>georgia</vt:lpstr>
      <vt:lpstr>Helvetica Neue</vt:lpstr>
      <vt:lpstr>Times New Roman</vt:lpstr>
      <vt:lpstr>var(--jp-code-font-family)</vt:lpstr>
      <vt:lpstr>Тема Office</vt:lpstr>
      <vt:lpstr>Использование методов глубокого обучения в анализе временных рядов</vt:lpstr>
      <vt:lpstr>Методы машинного обучения на основе моделей</vt:lpstr>
      <vt:lpstr>Методы машинного обучения на основе моделей</vt:lpstr>
      <vt:lpstr>Методы машинного обучения на основе данных</vt:lpstr>
      <vt:lpstr>Методы машинного обучения на основе данных</vt:lpstr>
      <vt:lpstr>Традиционное машинное обучение  и глубокие нейронные сети</vt:lpstr>
      <vt:lpstr>Глубокие нейронные сети</vt:lpstr>
      <vt:lpstr>Подходы к временным рядам DL</vt:lpstr>
      <vt:lpstr>Подходы к временным рядам DL</vt:lpstr>
      <vt:lpstr>Подходы к временным рядам DL</vt:lpstr>
      <vt:lpstr>Полносвязная сеть</vt:lpstr>
      <vt:lpstr>полносвязная сеть</vt:lpstr>
      <vt:lpstr>FCNN Сеть нелинейной авторегрессии (NAR)</vt:lpstr>
      <vt:lpstr>FCNN Сеть нелинейной авторегрессии (NAR)</vt:lpstr>
      <vt:lpstr>1-мерная сверточная нейронная сеть</vt:lpstr>
      <vt:lpstr>примеры</vt:lpstr>
      <vt:lpstr>примеры</vt:lpstr>
      <vt:lpstr>примеры</vt:lpstr>
      <vt:lpstr>1-мерная сверточная нейронная сеть</vt:lpstr>
      <vt:lpstr>1-мерная сверточная нейронная сеть. Расширенная свертка</vt:lpstr>
      <vt:lpstr>1-мерная сверточная нейронная сеть</vt:lpstr>
      <vt:lpstr>1-мерная сверточная нейронная сеть</vt:lpstr>
      <vt:lpstr>1-мерная сверточная нейронная сеть</vt:lpstr>
      <vt:lpstr>1-мерная сверточная нейронная сеть. 1д ResNet</vt:lpstr>
      <vt:lpstr>1-мерная сверточная нейронная сеть. InceptionTime</vt:lpstr>
      <vt:lpstr>1-мерная сверточная нейронная сеть.  Пример с выбором признаков</vt:lpstr>
      <vt:lpstr>1-мерная сверточная нейронная сеть. Расширенная свертка</vt:lpstr>
      <vt:lpstr>1-мерная сверточная нейронная сеть. Расширенная свертка</vt:lpstr>
      <vt:lpstr>1-d CNN. Сеть глубокой временной свертки (deepTCN).</vt:lpstr>
      <vt:lpstr>Сеть на основе внимания</vt:lpstr>
      <vt:lpstr>Сети на основе внимания</vt:lpstr>
      <vt:lpstr>Сети на основе внимания</vt:lpstr>
      <vt:lpstr>Сети на основе внимания</vt:lpstr>
      <vt:lpstr>Сети на основе внимания. Самовнимание</vt:lpstr>
      <vt:lpstr>Сети на основе внимания. Самовнимание</vt:lpstr>
      <vt:lpstr>Сети на основе внимания</vt:lpstr>
      <vt:lpstr>Сети на основе внимания</vt:lpstr>
      <vt:lpstr>Сети на основе внимания</vt:lpstr>
      <vt:lpstr>Внимание Пример временной свертки - самовнимание</vt:lpstr>
      <vt:lpstr>Сеть с вниманием. Многоголовое внимание</vt:lpstr>
      <vt:lpstr>Сеть с вниманием. Многоголовое внимание</vt:lpstr>
      <vt:lpstr>Сеть с вниманием. Многоголовое внимание с маской</vt:lpstr>
      <vt:lpstr>Сеть с вниманием. Многоголовое внимание с маской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Рекуррентные нейронные сети</vt:lpstr>
      <vt:lpstr>Рекуррентные нейронные сети</vt:lpstr>
      <vt:lpstr>Простая рекуррентная нейронные сети</vt:lpstr>
      <vt:lpstr>Рекуррентные нейронные сети</vt:lpstr>
      <vt:lpstr>Рекуррентные нейронные сети</vt:lpstr>
      <vt:lpstr>Рекуррентные нейронные сети</vt:lpstr>
      <vt:lpstr>Рекуррентные нейронные сети</vt:lpstr>
      <vt:lpstr>Рекуррентные нейронные сети</vt:lpstr>
      <vt:lpstr>Рекуррентные нейронные сети</vt:lpstr>
      <vt:lpstr>Рекуррентные нейронные сети. </vt:lpstr>
      <vt:lpstr>Рекуррентные нейронные сети. </vt:lpstr>
      <vt:lpstr>RNN. Итеративная Авторегрессия</vt:lpstr>
      <vt:lpstr>RNN. Итеративная Авторегрессия</vt:lpstr>
      <vt:lpstr>Глубокая AR сеть</vt:lpstr>
      <vt:lpstr>Глубокая AR сеть</vt:lpstr>
      <vt:lpstr>Глубокая AR сеть</vt:lpstr>
      <vt:lpstr>RNN. Deep AR</vt:lpstr>
      <vt:lpstr>RNN. Deep AR</vt:lpstr>
      <vt:lpstr>RNN. Глубокая AR сеть Для справки</vt:lpstr>
      <vt:lpstr>Использование методов глубокого обучения в анализе временных рядов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AutoRegressive Moving Average models</dc:title>
  <dc:creator>Ронкин Михаил Владимирович</dc:creator>
  <cp:lastModifiedBy>Ронкин Михаил Владимирович</cp:lastModifiedBy>
  <cp:revision>270</cp:revision>
  <dcterms:created xsi:type="dcterms:W3CDTF">2021-11-21T16:45:21Z</dcterms:created>
  <dcterms:modified xsi:type="dcterms:W3CDTF">2025-02-05T14:50:46Z</dcterms:modified>
</cp:coreProperties>
</file>